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0" r:id="rId5"/>
    <p:sldId id="258" r:id="rId6"/>
    <p:sldId id="259" r:id="rId7"/>
    <p:sldId id="272" r:id="rId8"/>
    <p:sldId id="282" r:id="rId9"/>
    <p:sldId id="266" r:id="rId10"/>
    <p:sldId id="283" r:id="rId11"/>
    <p:sldId id="284" r:id="rId12"/>
    <p:sldId id="285" r:id="rId13"/>
    <p:sldId id="269" r:id="rId14"/>
    <p:sldId id="290" r:id="rId15"/>
    <p:sldId id="291" r:id="rId16"/>
    <p:sldId id="280" r:id="rId17"/>
    <p:sldId id="279" r:id="rId18"/>
    <p:sldId id="281" r:id="rId19"/>
    <p:sldId id="286" r:id="rId20"/>
    <p:sldId id="288" r:id="rId21"/>
    <p:sldId id="289" r:id="rId22"/>
    <p:sldId id="261" r:id="rId23"/>
    <p:sldId id="278" r:id="rId24"/>
    <p:sldId id="262" r:id="rId25"/>
    <p:sldId id="263" r:id="rId26"/>
    <p:sldId id="276" r:id="rId27"/>
    <p:sldId id="265" r:id="rId28"/>
    <p:sldId id="277" r:id="rId29"/>
    <p:sldId id="267" r:id="rId30"/>
    <p:sldId id="273" r:id="rId31"/>
    <p:sldId id="274" r:id="rId32"/>
    <p:sldId id="264" r:id="rId33"/>
    <p:sldId id="270" r:id="rId34"/>
    <p:sldId id="27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60"/>
            <p14:sldId id="258"/>
            <p14:sldId id="259"/>
            <p14:sldId id="272"/>
            <p14:sldId id="282"/>
            <p14:sldId id="266"/>
            <p14:sldId id="283"/>
            <p14:sldId id="284"/>
            <p14:sldId id="285"/>
            <p14:sldId id="269"/>
            <p14:sldId id="290"/>
            <p14:sldId id="291"/>
            <p14:sldId id="280"/>
            <p14:sldId id="279"/>
            <p14:sldId id="281"/>
            <p14:sldId id="286"/>
            <p14:sldId id="288"/>
            <p14:sldId id="289"/>
            <p14:sldId id="261"/>
            <p14:sldId id="278"/>
            <p14:sldId id="262"/>
            <p14:sldId id="263"/>
            <p14:sldId id="276"/>
            <p14:sldId id="265"/>
            <p14:sldId id="277"/>
            <p14:sldId id="267"/>
            <p14:sldId id="273"/>
            <p14:sldId id="274"/>
            <p14:sldId id="264"/>
            <p14:sldId id="27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 dirty="0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0706B-1B9F-4C1F-A558-CFEE4F02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0310"/>
            <a:ext cx="9905999" cy="51644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step(self, action):   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 = </a:t>
            </a:r>
            <a:r>
              <a:rPr lang="en-US" altLang="ko-KR" dirty="0" err="1"/>
              <a:t>self.simulator.step</a:t>
            </a:r>
            <a:r>
              <a:rPr lang="en-US" altLang="ko-KR" dirty="0"/>
              <a:t>(action)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valid_mask</a:t>
            </a:r>
            <a:r>
              <a:rPr lang="en-US" altLang="ko-KR" dirty="0"/>
              <a:t> = </a:t>
            </a:r>
            <a:r>
              <a:rPr lang="en-US" altLang="ko-KR" dirty="0" err="1"/>
              <a:t>self.get_valid_actions</a:t>
            </a:r>
            <a:r>
              <a:rPr lang="en-US" altLang="ko-KR" dirty="0"/>
              <a:t>()    return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done, </a:t>
            </a:r>
            <a:r>
              <a:rPr lang="en-US" altLang="ko-KR" dirty="0" err="1"/>
              <a:t>valid_mask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Simulator</a:t>
            </a:r>
            <a:r>
              <a:rPr lang="ko-KR" altLang="en-US" dirty="0"/>
              <a:t>가 반환한 결과에 보상을 적용하고</a:t>
            </a:r>
            <a:r>
              <a:rPr lang="en-US" altLang="ko-KR" dirty="0"/>
              <a:t>, </a:t>
            </a:r>
            <a:r>
              <a:rPr lang="ko-KR" altLang="en-US" dirty="0"/>
              <a:t>행동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무효 행동을 제거하여 학습 안정성을 높인다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Simulator (simul.py)</a:t>
            </a:r>
            <a:r>
              <a:rPr lang="ko-KR" altLang="en-US" dirty="0"/>
              <a:t>유희왕의 실제 룰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데미지 계산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, </a:t>
            </a:r>
            <a:r>
              <a:rPr lang="ko-KR" altLang="en-US" dirty="0"/>
              <a:t>반사 데미지</a:t>
            </a:r>
            <a:r>
              <a:rPr lang="en-US" altLang="ko-KR" dirty="0"/>
              <a:t>, </a:t>
            </a:r>
            <a:r>
              <a:rPr lang="ko-KR" altLang="en-US" dirty="0"/>
              <a:t>포지션 변경</a:t>
            </a:r>
            <a:r>
              <a:rPr lang="en-US" altLang="ko-KR" dirty="0"/>
              <a:t>)</a:t>
            </a:r>
            <a:r>
              <a:rPr lang="ko-KR" altLang="en-US" dirty="0"/>
              <a:t>을 실행하는 핵심 엔진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attack(self, attacker, target):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attacker.atk</a:t>
            </a:r>
            <a:r>
              <a:rPr lang="en-US" altLang="ko-KR" dirty="0"/>
              <a:t> &gt; </a:t>
            </a:r>
            <a:r>
              <a:rPr lang="en-US" altLang="ko-KR" dirty="0" err="1"/>
              <a:t>target.atk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target.destroy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opp.lp</a:t>
            </a:r>
            <a:r>
              <a:rPr lang="en-US" altLang="ko-KR" dirty="0"/>
              <a:t> -= </a:t>
            </a:r>
            <a:r>
              <a:rPr lang="en-US" altLang="ko-KR" dirty="0" err="1"/>
              <a:t>attacker.atk</a:t>
            </a:r>
            <a:r>
              <a:rPr lang="en-US" altLang="ko-KR" dirty="0"/>
              <a:t> - </a:t>
            </a:r>
            <a:r>
              <a:rPr lang="en-US" altLang="ko-KR" dirty="0" err="1"/>
              <a:t>target.atk</a:t>
            </a:r>
            <a:r>
              <a:rPr lang="en-US" altLang="ko-KR" dirty="0"/>
              <a:t>    ...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규칙 엔진을 수행하고</a:t>
            </a:r>
            <a:r>
              <a:rPr lang="en-US" altLang="ko-KR" dirty="0"/>
              <a:t>, Environment</a:t>
            </a:r>
            <a:r>
              <a:rPr lang="ko-KR" altLang="en-US" dirty="0"/>
              <a:t>는 보상</a:t>
            </a:r>
            <a:r>
              <a:rPr lang="en-US" altLang="ko-KR" dirty="0"/>
              <a:t>/</a:t>
            </a:r>
            <a:r>
              <a:rPr lang="ko-KR" altLang="en-US" dirty="0"/>
              <a:t>종료 판정을 담당하는 구조적 분리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CDDB9-3452-470F-A34B-84C0C05A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5763"/>
            <a:ext cx="9905999" cy="4915438"/>
          </a:xfrm>
        </p:spPr>
        <p:txBody>
          <a:bodyPr/>
          <a:lstStyle/>
          <a:p>
            <a:r>
              <a:rPr lang="en-US" altLang="ko-KR" dirty="0"/>
              <a:t>State Encoder (state.py)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·</a:t>
            </a:r>
            <a:r>
              <a:rPr lang="ko-KR" altLang="en-US" dirty="0"/>
              <a:t>패</a:t>
            </a:r>
            <a:r>
              <a:rPr lang="en-US" altLang="ko-KR" dirty="0"/>
              <a:t>·</a:t>
            </a:r>
            <a:r>
              <a:rPr lang="ko-KR" altLang="en-US" dirty="0"/>
              <a:t>몬스터 정보 등을 고정 길이 벡터로 인코딩하여 신경망 입력으로 전달한다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state.append</a:t>
            </a:r>
            <a:r>
              <a:rPr lang="en-US" altLang="ko-KR" dirty="0"/>
              <a:t>(</a:t>
            </a:r>
            <a:r>
              <a:rPr lang="en-US" altLang="ko-KR" dirty="0" err="1"/>
              <a:t>player.lp</a:t>
            </a:r>
            <a:r>
              <a:rPr lang="en-US" altLang="ko-KR" dirty="0"/>
              <a:t> / 10000)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self.encode_monster_zone</a:t>
            </a:r>
            <a:r>
              <a:rPr lang="en-US" altLang="ko-KR" dirty="0"/>
              <a:t>(</a:t>
            </a:r>
            <a:r>
              <a:rPr lang="en-US" altLang="ko-KR" dirty="0" err="1"/>
              <a:t>player.monster_zones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self.encode_hand</a:t>
            </a:r>
            <a:r>
              <a:rPr lang="en-US" altLang="ko-KR" dirty="0"/>
              <a:t>(</a:t>
            </a:r>
            <a:r>
              <a:rPr lang="en-US" altLang="ko-KR" dirty="0" err="1"/>
              <a:t>player.hand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필드 상태를 </a:t>
            </a:r>
            <a:r>
              <a:rPr lang="en-US" altLang="ko-KR" dirty="0"/>
              <a:t>Dense Vector</a:t>
            </a:r>
            <a:r>
              <a:rPr lang="ko-KR" altLang="en-US" dirty="0"/>
              <a:t>로 변환하여 </a:t>
            </a:r>
            <a:r>
              <a:rPr lang="en-US" altLang="ko-KR" dirty="0"/>
              <a:t>RL </a:t>
            </a:r>
            <a:r>
              <a:rPr lang="ko-KR" altLang="en-US" dirty="0"/>
              <a:t>알고리즘이 이해할 수 있는 형태 제공</a:t>
            </a:r>
          </a:p>
        </p:txBody>
      </p:sp>
    </p:spTree>
    <p:extLst>
      <p:ext uri="{BB962C8B-B14F-4D97-AF65-F5344CB8AC3E}">
        <p14:creationId xmlns:p14="http://schemas.microsoft.com/office/powerpoint/2010/main" val="31900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DE240-3C94-423A-A867-8546065C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4248"/>
            <a:ext cx="9905999" cy="4966953"/>
          </a:xfrm>
        </p:spPr>
        <p:txBody>
          <a:bodyPr/>
          <a:lstStyle/>
          <a:p>
            <a:r>
              <a:rPr lang="en-US" altLang="ko-KR" dirty="0"/>
              <a:t>Action Space (actions.py)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인덱스를 실제 행동으로 변환하는 매핑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index_to_action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return Action(type=</a:t>
            </a:r>
            <a:r>
              <a:rPr lang="en-US" altLang="ko-KR" dirty="0" err="1"/>
              <a:t>ActionType.ATTACK</a:t>
            </a:r>
            <a:r>
              <a:rPr lang="en-US" altLang="ko-KR" dirty="0"/>
              <a:t>, target=</a:t>
            </a:r>
            <a:r>
              <a:rPr lang="en-US" altLang="ko-KR" dirty="0" err="1"/>
              <a:t>idx</a:t>
            </a:r>
            <a:r>
              <a:rPr lang="en-US" altLang="ko-KR" dirty="0"/>
              <a:t>-ATTACK_OFFSET)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정책 네트워크가 선택한 </a:t>
            </a:r>
            <a:r>
              <a:rPr lang="en-US" altLang="ko-KR" dirty="0"/>
              <a:t>index</a:t>
            </a:r>
            <a:r>
              <a:rPr lang="ko-KR" altLang="en-US" dirty="0"/>
              <a:t>를 실제 카드 행동</a:t>
            </a:r>
            <a:r>
              <a:rPr lang="en-US" altLang="ko-KR" dirty="0"/>
              <a:t>(Summon/Attack/Spell Activation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6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pPr algn="ctr"/>
            <a:r>
              <a:rPr lang="en-US" altLang="ko-KR" b="1" dirty="0"/>
              <a:t>2-4 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777D-20E3-44A6-B0AE-1979BB0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4411-EA3A-4481-99D8-6A75B99A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6454203" cy="3980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</a:t>
            </a:r>
            <a:r>
              <a:rPr lang="en-US" altLang="ko-KR" dirty="0" err="1"/>
              <a:t>game_state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valid = []</a:t>
            </a:r>
          </a:p>
          <a:p>
            <a:pPr marL="0" indent="0">
              <a:buNone/>
            </a:pPr>
            <a:r>
              <a:rPr lang="en-US" altLang="ko-KR" dirty="0"/>
              <a:t>    if </a:t>
            </a:r>
            <a:r>
              <a:rPr lang="en-US" altLang="ko-KR" dirty="0" err="1"/>
              <a:t>game_state.phase</a:t>
            </a:r>
            <a:r>
              <a:rPr lang="en-US" altLang="ko-KR" dirty="0"/>
              <a:t> == "main1":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game_state.player.spell_trap_zones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card: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(Action(ACTIVATE_TRAP, </a:t>
            </a:r>
            <a:r>
              <a:rPr lang="en-US" altLang="ko-KR" dirty="0" err="1"/>
              <a:t>zone_index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game_state.player.hand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 and </a:t>
            </a:r>
            <a:r>
              <a:rPr lang="en-US" altLang="ko-KR" dirty="0" err="1"/>
              <a:t>card.card_type</a:t>
            </a:r>
            <a:r>
              <a:rPr lang="en-US" altLang="ko-KR" dirty="0"/>
              <a:t> == "spell":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(Action(ACTIVATE_SPELL, </a:t>
            </a:r>
            <a:r>
              <a:rPr lang="en-US" altLang="ko-KR" dirty="0" err="1"/>
              <a:t>card_index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(Action(CHANGE_PHASE))</a:t>
            </a:r>
          </a:p>
          <a:p>
            <a:pPr marL="0" indent="0">
              <a:buNone/>
            </a:pPr>
            <a:r>
              <a:rPr lang="en-US" altLang="ko-KR" dirty="0"/>
              <a:t>    return valid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37830-B42F-465F-9006-CEA887E2BA41}"/>
              </a:ext>
            </a:extLst>
          </p:cNvPr>
          <p:cNvSpPr txBox="1"/>
          <p:nvPr/>
        </p:nvSpPr>
        <p:spPr>
          <a:xfrm>
            <a:off x="1141413" y="5047488"/>
            <a:ext cx="60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phase,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손패를</a:t>
            </a:r>
            <a:r>
              <a:rPr lang="ko-KR" altLang="en-US" dirty="0"/>
              <a:t> 보고 </a:t>
            </a:r>
            <a:r>
              <a:rPr lang="ko-KR" altLang="en-US" dirty="0" err="1"/>
              <a:t>룰상</a:t>
            </a:r>
            <a:r>
              <a:rPr lang="ko-KR" altLang="en-US" dirty="0"/>
              <a:t> 가능한 행동만 모은다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 위반 행동은 여기서부터 자동 배제됨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 액션 리스트 → </a:t>
            </a:r>
            <a:r>
              <a:rPr lang="en-US" altLang="ko-KR" dirty="0"/>
              <a:t>42</a:t>
            </a:r>
            <a:r>
              <a:rPr lang="ko-KR" altLang="en-US" dirty="0"/>
              <a:t>칸 </a:t>
            </a:r>
            <a:r>
              <a:rPr lang="en-US" altLang="ko-KR" dirty="0" err="1"/>
              <a:t>boolean</a:t>
            </a:r>
            <a:r>
              <a:rPr lang="en-US" altLang="ko-KR" dirty="0"/>
              <a:t> mask (True=</a:t>
            </a:r>
            <a:r>
              <a:rPr lang="ko-KR" altLang="en-US" dirty="0"/>
              <a:t>선택 가능</a:t>
            </a:r>
            <a:r>
              <a:rPr lang="en-US" altLang="ko-KR" dirty="0"/>
              <a:t>)</a:t>
            </a:r>
            <a:r>
              <a:rPr lang="ko-KR" altLang="en-US" dirty="0"/>
              <a:t>에이전트는 이 벡터로 “할 수 있는 것만” 고르게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53944-FFB0-4407-9872-73418316666E}"/>
              </a:ext>
            </a:extLst>
          </p:cNvPr>
          <p:cNvSpPr txBox="1"/>
          <p:nvPr/>
        </p:nvSpPr>
        <p:spPr>
          <a:xfrm>
            <a:off x="7595616" y="1066799"/>
            <a:ext cx="4194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</a:t>
            </a:r>
            <a:r>
              <a:rPr lang="ko-KR" altLang="en-US" dirty="0"/>
              <a:t>차원 </a:t>
            </a:r>
            <a:r>
              <a:rPr lang="en-US" altLang="ko-KR" dirty="0"/>
              <a:t>Boolean Mask </a:t>
            </a:r>
            <a:r>
              <a:rPr lang="ko-KR" altLang="en-US" dirty="0"/>
              <a:t>변환 </a:t>
            </a:r>
            <a:r>
              <a:rPr lang="en-US" altLang="ko-KR" dirty="0"/>
              <a:t>— Env-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actions = </a:t>
            </a:r>
            <a:r>
              <a:rPr lang="en-US" altLang="ko-KR" dirty="0" err="1"/>
              <a:t>ActionSpace.get_valid_actions</a:t>
            </a:r>
            <a:r>
              <a:rPr lang="en-US" altLang="ko-KR" dirty="0"/>
              <a:t>(</a:t>
            </a:r>
            <a:r>
              <a:rPr lang="en-US" altLang="ko-KR" dirty="0" err="1"/>
              <a:t>self.simulator.game_state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mask = </a:t>
            </a:r>
            <a:r>
              <a:rPr lang="en-US" altLang="ko-KR" dirty="0" err="1"/>
              <a:t>np.zeros</a:t>
            </a:r>
            <a:r>
              <a:rPr lang="en-US" altLang="ko-KR" dirty="0"/>
              <a:t>(</a:t>
            </a:r>
            <a:r>
              <a:rPr lang="en-US" altLang="ko-KR" dirty="0" err="1"/>
              <a:t>self.action_size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=bool)</a:t>
            </a:r>
          </a:p>
          <a:p>
            <a:r>
              <a:rPr lang="en-US" altLang="ko-KR" dirty="0"/>
              <a:t>    for a in actions:</a:t>
            </a:r>
          </a:p>
          <a:p>
            <a:r>
              <a:rPr lang="en-US" altLang="ko-KR" dirty="0"/>
              <a:t>        mask[</a:t>
            </a:r>
            <a:r>
              <a:rPr lang="en-US" altLang="ko-KR" dirty="0" err="1"/>
              <a:t>ActionSpace.action_to_index</a:t>
            </a:r>
            <a:r>
              <a:rPr lang="en-US" altLang="ko-KR" dirty="0"/>
              <a:t>(a)] = True</a:t>
            </a:r>
          </a:p>
          <a:p>
            <a:r>
              <a:rPr lang="en-US" altLang="ko-KR" dirty="0"/>
              <a:t>    return mask</a:t>
            </a:r>
          </a:p>
        </p:txBody>
      </p:sp>
    </p:spTree>
    <p:extLst>
      <p:ext uri="{BB962C8B-B14F-4D97-AF65-F5344CB8AC3E}">
        <p14:creationId xmlns:p14="http://schemas.microsoft.com/office/powerpoint/2010/main" val="6138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B71E3-A96D-461D-813A-BDCE6A0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마스크 적용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— Agent (Policy / DQN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공통 원리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5621-2EA4-46E7-91EF-5B8898D1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02095" cy="19201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REINFORCE/A2C </a:t>
            </a:r>
            <a:r>
              <a:rPr lang="ko-KR" altLang="en-US" b="1" dirty="0"/>
              <a:t>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probs = </a:t>
            </a:r>
            <a:r>
              <a:rPr lang="en-US" altLang="ko-KR" dirty="0" err="1"/>
              <a:t>self.policy_net.get_action_probs</a:t>
            </a:r>
            <a:r>
              <a:rPr lang="en-US" altLang="ko-KR" dirty="0"/>
              <a:t>(state, </a:t>
            </a:r>
            <a:r>
              <a:rPr lang="en-US" altLang="ko-KR" dirty="0" err="1"/>
              <a:t>valid_mask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 = Categorical(probs)</a:t>
            </a:r>
          </a:p>
          <a:p>
            <a:pPr marL="0" indent="0">
              <a:buNone/>
            </a:pPr>
            <a:r>
              <a:rPr lang="en-US" altLang="ko-KR" dirty="0"/>
              <a:t>action = </a:t>
            </a:r>
            <a:r>
              <a:rPr lang="en-US" altLang="ko-KR" dirty="0" err="1"/>
              <a:t>dist.sample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=======================================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4F2B2-ECD5-47B0-A650-C5BB336B9B88}"/>
              </a:ext>
            </a:extLst>
          </p:cNvPr>
          <p:cNvSpPr txBox="1"/>
          <p:nvPr/>
        </p:nvSpPr>
        <p:spPr>
          <a:xfrm>
            <a:off x="1141412" y="4169664"/>
            <a:ext cx="610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ui-sans-serif"/>
              </a:rPr>
              <a:t>DQN</a:t>
            </a:r>
            <a:r>
              <a:rPr lang="ko-KR" altLang="en-US" b="1" dirty="0">
                <a:latin typeface="ui-sans-serif"/>
              </a:rPr>
              <a:t>적용</a:t>
            </a:r>
            <a:endParaRPr lang="en-US" altLang="ko-KR" b="1" dirty="0">
              <a:latin typeface="ui-sans-serif"/>
            </a:endParaRPr>
          </a:p>
          <a:p>
            <a:endParaRPr lang="en-US" altLang="ko-KR" dirty="0"/>
          </a:p>
          <a:p>
            <a:r>
              <a:rPr lang="ko-KR" altLang="en-US" dirty="0" err="1"/>
              <a:t>q</a:t>
            </a:r>
            <a:r>
              <a:rPr lang="ko-KR" altLang="en-US" dirty="0"/>
              <a:t> = </a:t>
            </a:r>
            <a:r>
              <a:rPr lang="ko-KR" altLang="en-US" dirty="0" err="1"/>
              <a:t>self.q_network</a:t>
            </a:r>
            <a:r>
              <a:rPr lang="ko-KR" altLang="en-US" dirty="0"/>
              <a:t>(</a:t>
            </a:r>
            <a:r>
              <a:rPr lang="ko-KR" altLang="en-US" dirty="0" err="1"/>
              <a:t>state</a:t>
            </a:r>
            <a:r>
              <a:rPr lang="ko-KR" altLang="en-US" dirty="0"/>
              <a:t>)[0]</a:t>
            </a:r>
          </a:p>
          <a:p>
            <a:r>
              <a:rPr lang="ko-KR" altLang="en-US" dirty="0" err="1"/>
              <a:t>q</a:t>
            </a:r>
            <a:r>
              <a:rPr lang="ko-KR" altLang="en-US" dirty="0"/>
              <a:t>[~</a:t>
            </a:r>
            <a:r>
              <a:rPr lang="ko-KR" altLang="en-US" dirty="0" err="1"/>
              <a:t>valid_mask</a:t>
            </a:r>
            <a:r>
              <a:rPr lang="ko-KR" altLang="en-US" dirty="0"/>
              <a:t>] = -np.inf</a:t>
            </a:r>
          </a:p>
          <a:p>
            <a:r>
              <a:rPr lang="ko-KR" altLang="en-US" dirty="0" err="1"/>
              <a:t>action</a:t>
            </a:r>
            <a:r>
              <a:rPr lang="ko-KR" altLang="en-US" dirty="0"/>
              <a:t> = </a:t>
            </a:r>
            <a:r>
              <a:rPr lang="ko-KR" altLang="en-US" dirty="0" err="1"/>
              <a:t>q.argmax</a:t>
            </a:r>
            <a:r>
              <a:rPr lang="ko-KR" alt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327-B6FF-4995-B8A1-1E2CF5B2F7D8}"/>
              </a:ext>
            </a:extLst>
          </p:cNvPr>
          <p:cNvSpPr txBox="1"/>
          <p:nvPr/>
        </p:nvSpPr>
        <p:spPr>
          <a:xfrm>
            <a:off x="7243506" y="2097088"/>
            <a:ext cx="4460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계열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전에 </a:t>
            </a:r>
            <a:r>
              <a:rPr lang="en-US" altLang="ko-KR" dirty="0"/>
              <a:t>invalid action </a:t>
            </a:r>
            <a:r>
              <a:rPr lang="ko-KR" altLang="en-US" dirty="0"/>
              <a:t>확률을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r>
              <a:rPr lang="en-US" altLang="ko-KR" dirty="0"/>
              <a:t>DQN </a:t>
            </a:r>
            <a:r>
              <a:rPr lang="ko-KR" altLang="en-US" dirty="0"/>
              <a:t>계열</a:t>
            </a:r>
            <a:r>
              <a:rPr lang="en-US" altLang="ko-KR" dirty="0"/>
              <a:t>: Q</a:t>
            </a:r>
            <a:r>
              <a:rPr lang="ko-KR" altLang="en-US" dirty="0"/>
              <a:t>값을 </a:t>
            </a:r>
            <a:r>
              <a:rPr lang="en-US" altLang="ko-KR" dirty="0"/>
              <a:t>-inf</a:t>
            </a:r>
            <a:r>
              <a:rPr lang="ko-KR" altLang="en-US" dirty="0"/>
              <a:t>로 만들어 절대 선택 불가 상태로 </a:t>
            </a:r>
            <a:r>
              <a:rPr lang="ko-KR" altLang="en-US" dirty="0" err="1"/>
              <a:t>만듦결과적으로</a:t>
            </a:r>
            <a:r>
              <a:rPr lang="ko-KR" altLang="en-US" dirty="0"/>
              <a:t> 불가능한 행동은 모델이 “아예 선택할 수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9AFB0-63E6-405E-89C8-169DA7323C1D}"/>
              </a:ext>
            </a:extLst>
          </p:cNvPr>
          <p:cNvSpPr txBox="1"/>
          <p:nvPr/>
        </p:nvSpPr>
        <p:spPr>
          <a:xfrm>
            <a:off x="7243506" y="3892666"/>
            <a:ext cx="4058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요약하면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 err="1"/>
              <a:t>ActionSpace</a:t>
            </a:r>
            <a:r>
              <a:rPr lang="ko-KR" altLang="en-US" dirty="0"/>
              <a:t>가 룰 기반으로 가능한 행동만 먼저 필터링한다</a:t>
            </a:r>
            <a:r>
              <a:rPr lang="en-US" altLang="ko-KR" dirty="0"/>
              <a:t>.Env</a:t>
            </a:r>
            <a:r>
              <a:rPr lang="ko-KR" altLang="en-US" dirty="0"/>
              <a:t>가 이를 </a:t>
            </a:r>
            <a:r>
              <a:rPr lang="en-US" altLang="ko-KR" dirty="0"/>
              <a:t>42</a:t>
            </a:r>
            <a:r>
              <a:rPr lang="ko-KR" altLang="en-US" dirty="0"/>
              <a:t>차원 </a:t>
            </a:r>
            <a:r>
              <a:rPr lang="en-US" altLang="ko-KR" dirty="0"/>
              <a:t>action mask</a:t>
            </a:r>
            <a:r>
              <a:rPr lang="ko-KR" altLang="en-US" dirty="0"/>
              <a:t>로 변환해 </a:t>
            </a:r>
            <a:r>
              <a:rPr lang="en-US" altLang="ko-KR" dirty="0"/>
              <a:t>agent</a:t>
            </a:r>
            <a:r>
              <a:rPr lang="ko-KR" altLang="en-US" dirty="0"/>
              <a:t>에게 전달한다</a:t>
            </a:r>
            <a:r>
              <a:rPr lang="en-US" altLang="ko-KR" dirty="0"/>
              <a:t>.Agent</a:t>
            </a:r>
            <a:r>
              <a:rPr lang="ko-KR" altLang="en-US" dirty="0"/>
              <a:t>는 </a:t>
            </a:r>
            <a:r>
              <a:rPr lang="en-US" altLang="ko-KR" dirty="0"/>
              <a:t>mask</a:t>
            </a:r>
            <a:r>
              <a:rPr lang="ko-KR" altLang="en-US" dirty="0"/>
              <a:t>로 불가능한 행동의 확률</a:t>
            </a:r>
            <a:r>
              <a:rPr lang="en-US" altLang="ko-KR" dirty="0"/>
              <a:t>/Q</a:t>
            </a:r>
            <a:r>
              <a:rPr lang="ko-KR" altLang="en-US" dirty="0"/>
              <a:t>값을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-inf</a:t>
            </a:r>
            <a:r>
              <a:rPr lang="ko-KR" altLang="en-US" dirty="0"/>
              <a:t>로 만들어 완전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45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Google Sans Flex"/>
              </a:rPr>
              <a:t>2-5 Reward (</a:t>
            </a:r>
            <a:r>
              <a:rPr lang="ko-KR" altLang="en-US" b="1" dirty="0">
                <a:latin typeface="Google Sans Flex"/>
              </a:rPr>
              <a:t>보상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latin typeface="Google Sans Flex"/>
              </a:rPr>
              <a:t>Reward Shaping (</a:t>
            </a:r>
            <a:r>
              <a:rPr lang="ko-KR" altLang="en-US" b="1" dirty="0">
                <a:latin typeface="Google Sans Flex"/>
              </a:rPr>
              <a:t>보상 설계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230368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latin typeface="Google Sans Flex"/>
              </a:rPr>
              <a:t>바로 </a:t>
            </a:r>
            <a:r>
              <a:rPr lang="ko-KR" altLang="en-US" sz="3000" b="1" dirty="0">
                <a:latin typeface="Google Sans Flex"/>
              </a:rPr>
              <a:t>다층적인 보상 설계</a:t>
            </a:r>
            <a:r>
              <a:rPr lang="ko-KR" altLang="en-US" sz="3000" dirty="0"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1. </a:t>
            </a:r>
            <a:r>
              <a:rPr lang="ko-KR" altLang="en-US" sz="3000" b="1" dirty="0">
                <a:latin typeface="Google Sans Flex"/>
              </a:rPr>
              <a:t>희소 보상 문제 정의 및 </a:t>
            </a:r>
            <a:r>
              <a:rPr lang="en-US" altLang="ko-KR" sz="3000" b="1" dirty="0">
                <a:latin typeface="Google Sans Flex"/>
              </a:rPr>
              <a:t>Reward Shaping </a:t>
            </a:r>
            <a:r>
              <a:rPr lang="ko-KR" altLang="en-US" sz="3000" b="1" dirty="0"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1</a:t>
            </a:r>
            <a:r>
              <a:rPr lang="ko-KR" altLang="en-US" sz="3000" dirty="0">
                <a:latin typeface="Google Sans Flex"/>
              </a:rPr>
              <a:t>턴 킬 퍼즐의 </a:t>
            </a:r>
            <a:r>
              <a:rPr lang="ko-KR" altLang="en-US" sz="3000" b="1" dirty="0">
                <a:latin typeface="Google Sans Flex"/>
              </a:rPr>
              <a:t>희소 보상</a:t>
            </a:r>
            <a:r>
              <a:rPr lang="en-US" altLang="ko-KR" sz="3000" b="1" dirty="0">
                <a:latin typeface="Google Sans Flex"/>
              </a:rPr>
              <a:t>(Sparse Reward)</a:t>
            </a:r>
            <a:r>
              <a:rPr lang="ko-KR" altLang="en-US" sz="3000" dirty="0">
                <a:latin typeface="Google Sans Flex"/>
              </a:rPr>
              <a:t> 문제를 지적하고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이를 해결하기 위해 </a:t>
            </a:r>
            <a:r>
              <a:rPr lang="ko-KR" altLang="en-US" sz="3000" b="1" dirty="0">
                <a:latin typeface="Google Sans Flex"/>
              </a:rPr>
              <a:t>도메인 지식</a:t>
            </a:r>
            <a:r>
              <a:rPr lang="ko-KR" altLang="en-US" sz="3000" dirty="0">
                <a:latin typeface="Google Sans Flex"/>
              </a:rPr>
              <a:t> 기반의 **밀집 보상</a:t>
            </a:r>
            <a:r>
              <a:rPr lang="en-US" altLang="ko-KR" sz="3000" dirty="0">
                <a:latin typeface="Google Sans Flex"/>
              </a:rPr>
              <a:t>(Dense Reward)**</a:t>
            </a:r>
            <a:r>
              <a:rPr lang="ko-KR" altLang="en-US" sz="3000" dirty="0">
                <a:latin typeface="Google Sans Flex"/>
              </a:rPr>
              <a:t>을 다층적으로 했습니다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 Level 1: </a:t>
            </a:r>
            <a:r>
              <a:rPr lang="ko-KR" altLang="en-US" sz="3000" b="1" dirty="0">
                <a:latin typeface="Google Sans Flex"/>
              </a:rPr>
              <a:t>공통 기본 밀집 보상 </a:t>
            </a:r>
            <a:r>
              <a:rPr lang="en-US" altLang="ko-KR" sz="3000" b="1" dirty="0"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에이전트가 </a:t>
            </a:r>
            <a:r>
              <a:rPr lang="ko-KR" altLang="en-US" sz="3000" b="1" dirty="0">
                <a:latin typeface="Google Sans Flex"/>
              </a:rPr>
              <a:t>유효하고 효율적인 게임 진행</a:t>
            </a:r>
            <a:r>
              <a:rPr lang="ko-KR" altLang="en-US" sz="3000" dirty="0"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endParaRPr lang="ko-KR" altLang="en-US" sz="3000" dirty="0"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몬스터 소환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카드 발동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양의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dirty="0" err="1">
                <a:latin typeface="Google Sans Flex"/>
              </a:rPr>
              <a:t>base_reward</a:t>
            </a:r>
            <a:r>
              <a:rPr lang="en-US" altLang="ko-KR" sz="3000" dirty="0">
                <a:latin typeface="Google Sans Flex"/>
              </a:rPr>
              <a:t> * 0.5)</a:t>
            </a:r>
            <a:r>
              <a:rPr lang="ko-KR" altLang="en-US" sz="3000" dirty="0">
                <a:latin typeface="Google Sans Flex"/>
              </a:rPr>
              <a:t>을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의미 있는 행동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장려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latin typeface="Google Sans Flex"/>
              </a:rPr>
              <a:t>페이즈</a:t>
            </a:r>
            <a:r>
              <a:rPr lang="ko-KR" altLang="en-US" sz="3000" b="1" dirty="0">
                <a:latin typeface="Google Sans Flex"/>
              </a:rPr>
              <a:t> 전환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중립 행동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작은 음의 페널티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b="1" dirty="0">
                <a:latin typeface="Google Sans Flex"/>
              </a:rPr>
              <a:t>-0.1</a:t>
            </a:r>
            <a:r>
              <a:rPr lang="en-US" altLang="ko-KR" sz="3000" dirty="0">
                <a:latin typeface="Google Sans Flex"/>
              </a:rPr>
              <a:t>)</a:t>
            </a:r>
            <a:r>
              <a:rPr lang="ko-KR" altLang="en-US" sz="3000" dirty="0">
                <a:latin typeface="Google Sans Flex"/>
              </a:rPr>
              <a:t>를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불필요한 스텝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억제하고 최단 경로 탐색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상대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데미지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가장 큰 공통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(</a:t>
            </a:r>
            <a:r>
              <a:rPr lang="en-US" altLang="ko-KR" sz="3000" dirty="0" err="1">
                <a:latin typeface="Google Sans Flex"/>
              </a:rPr>
              <a:t>lp_damage</a:t>
            </a:r>
            <a:r>
              <a:rPr lang="en-US" altLang="ko-KR" sz="3000" dirty="0">
                <a:latin typeface="Google Sans Flex"/>
              </a:rPr>
              <a:t> / Initial LP) * 100.0)</a:t>
            </a:r>
            <a:r>
              <a:rPr lang="ko-KR" altLang="en-US" sz="3000" dirty="0"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Ancient Kings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Ancient Kings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ko-KR" altLang="en-US" sz="3000" b="1" dirty="0">
                <a:latin typeface="Google Sans Flex"/>
              </a:rPr>
              <a:t>정확한 </a:t>
            </a:r>
            <a:r>
              <a:rPr lang="en-US" altLang="ko-KR" sz="3000" b="1" dirty="0">
                <a:latin typeface="Google Sans Flex"/>
              </a:rPr>
              <a:t>5</a:t>
            </a:r>
            <a:r>
              <a:rPr lang="ko-KR" altLang="en-US" sz="3000" b="1" dirty="0">
                <a:latin typeface="Google Sans Flex"/>
              </a:rPr>
              <a:t>단계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시퀀스</a:t>
            </a:r>
            <a:r>
              <a:rPr lang="ko-KR" altLang="en-US" sz="3000" dirty="0">
                <a:latin typeface="Google Sans Flex"/>
              </a:rPr>
              <a:t>를 순차적으로 달성하도록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LP </a:t>
            </a:r>
            <a:r>
              <a:rPr lang="ko-KR" altLang="en-US" sz="3000" dirty="0">
                <a:latin typeface="Google Sans Flex"/>
              </a:rPr>
              <a:t>회복</a:t>
            </a:r>
            <a:r>
              <a:rPr lang="en-US" altLang="ko-KR" sz="3000" dirty="0">
                <a:latin typeface="Google Sans Flex"/>
              </a:rPr>
              <a:t>, LP </a:t>
            </a:r>
            <a:r>
              <a:rPr lang="ko-KR" altLang="en-US" sz="3000" dirty="0">
                <a:latin typeface="Google Sans Flex"/>
              </a:rPr>
              <a:t>지불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en-US" altLang="ko-KR" sz="3000" dirty="0" err="1">
                <a:latin typeface="Google Sans Flex"/>
              </a:rPr>
              <a:t>Kuriboh</a:t>
            </a:r>
            <a:r>
              <a:rPr lang="en-US" altLang="ko-KR" sz="3000" dirty="0">
                <a:latin typeface="Google Sans Flex"/>
              </a:rPr>
              <a:t> </a:t>
            </a:r>
            <a:r>
              <a:rPr lang="ko-KR" altLang="en-US" sz="3000" dirty="0">
                <a:latin typeface="Google Sans Flex"/>
              </a:rPr>
              <a:t>제거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Oh Jama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Oh Jama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en-US" altLang="ko-KR" sz="3000" b="1" dirty="0">
                <a:latin typeface="Google Sans Flex"/>
              </a:rPr>
              <a:t>3</a:t>
            </a:r>
            <a:r>
              <a:rPr lang="ko-KR" altLang="en-US" sz="3000" b="1" dirty="0">
                <a:latin typeface="Google Sans Flex"/>
              </a:rPr>
              <a:t>단계 카드 시퀀스</a:t>
            </a:r>
            <a:r>
              <a:rPr lang="ko-KR" altLang="en-US" sz="3000" dirty="0">
                <a:latin typeface="Google Sans Flex"/>
              </a:rPr>
              <a:t>와 </a:t>
            </a:r>
            <a:r>
              <a:rPr lang="ko-KR" altLang="en-US" sz="3000" b="1" dirty="0">
                <a:latin typeface="Google Sans Flex"/>
              </a:rPr>
              <a:t>공격 표시 토큰 확보</a:t>
            </a:r>
            <a:r>
              <a:rPr lang="en-US" altLang="ko-KR" sz="3000" b="1" dirty="0">
                <a:latin typeface="Google Sans Flex"/>
              </a:rPr>
              <a:t>, </a:t>
            </a:r>
            <a:r>
              <a:rPr lang="ko-KR" altLang="en-US" sz="3000" b="1" dirty="0">
                <a:latin typeface="Google Sans Flex"/>
              </a:rPr>
              <a:t>수비 전환</a:t>
            </a:r>
            <a:r>
              <a:rPr lang="ko-KR" altLang="en-US" sz="3000" dirty="0">
                <a:latin typeface="Google Sans Flex"/>
              </a:rPr>
              <a:t> 등 안전 조치를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 err="1">
                <a:latin typeface="Google Sans Flex"/>
              </a:rPr>
              <a:t>Ojama</a:t>
            </a:r>
            <a:r>
              <a:rPr lang="en-US" altLang="ko-KR" sz="3000" dirty="0">
                <a:latin typeface="Google Sans Flex"/>
              </a:rPr>
              <a:t> Trio </a:t>
            </a:r>
            <a:r>
              <a:rPr lang="ko-KR" altLang="en-US" sz="3000" dirty="0">
                <a:latin typeface="Google Sans Flex"/>
              </a:rPr>
              <a:t>시퀀스 보너스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토큰 공격 표시 전환 보너스</a:t>
            </a:r>
            <a:r>
              <a:rPr lang="en-US" altLang="ko-KR" sz="3000" dirty="0">
                <a:latin typeface="Google Sans Flex"/>
              </a:rPr>
              <a:t>, Reflect Bounder </a:t>
            </a:r>
            <a:r>
              <a:rPr lang="ko-KR" altLang="en-US" sz="3000" dirty="0">
                <a:latin typeface="Google Sans Flex"/>
              </a:rPr>
              <a:t>수비 전환 보너스 등을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B65F-8B64-42BE-9F20-14CCD9E5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calculate_base_shaped_reward</a:t>
            </a:r>
            <a:r>
              <a:rPr lang="en-US" altLang="ko-KR" dirty="0"/>
              <a:t>(self, </a:t>
            </a:r>
            <a:r>
              <a:rPr lang="en-US" altLang="ko-KR" dirty="0" err="1"/>
              <a:t>base_reward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lp_damage</a:t>
            </a:r>
            <a:r>
              <a:rPr lang="en-US" altLang="ko-KR" dirty="0"/>
              <a:t> = </a:t>
            </a:r>
            <a:r>
              <a:rPr lang="en-US" altLang="ko-KR" dirty="0" err="1"/>
              <a:t>self.prev_op_lp</a:t>
            </a:r>
            <a:r>
              <a:rPr lang="en-US" altLang="ko-KR" dirty="0"/>
              <a:t> - </a:t>
            </a:r>
            <a:r>
              <a:rPr lang="en-US" altLang="ko-KR" dirty="0" err="1"/>
              <a:t>self.game.opponent.lp</a:t>
            </a:r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lp_damage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(</a:t>
            </a:r>
            <a:r>
              <a:rPr lang="en-US" altLang="ko-KR" dirty="0" err="1"/>
              <a:t>lp_damage</a:t>
            </a:r>
            <a:r>
              <a:rPr lang="en-US" altLang="ko-KR" dirty="0"/>
              <a:t> / </a:t>
            </a:r>
            <a:r>
              <a:rPr lang="en-US" altLang="ko-KR" dirty="0" err="1"/>
              <a:t>self.initial_lp</a:t>
            </a:r>
            <a:r>
              <a:rPr lang="en-US" altLang="ko-KR" dirty="0"/>
              <a:t>) * 100   # LP </a:t>
            </a:r>
            <a:r>
              <a:rPr lang="ko-KR" altLang="en-US" dirty="0"/>
              <a:t>감소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진행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&lt;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무효 행동 </a:t>
            </a:r>
            <a:r>
              <a:rPr lang="ko-KR" altLang="en-US" dirty="0" err="1"/>
              <a:t>패널티</a:t>
            </a:r>
            <a:r>
              <a:rPr lang="ko-KR" altLang="en-US" dirty="0"/>
              <a:t> 완화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return -0.1                                       # </a:t>
            </a:r>
            <a:r>
              <a:rPr lang="ko-KR" altLang="en-US" dirty="0"/>
              <a:t>의미 없는 행동 페널티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91D2AD-CA52-4E9E-968E-26BB56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공통 </a:t>
            </a:r>
            <a:r>
              <a:rPr lang="en-US" altLang="ko-KR" b="1" dirty="0">
                <a:latin typeface="ui-sans-serif"/>
              </a:rPr>
              <a:t>Reward Shaping (LP </a:t>
            </a:r>
            <a:r>
              <a:rPr lang="ko-KR" altLang="en-US" b="1" dirty="0">
                <a:latin typeface="ui-sans-serif"/>
              </a:rPr>
              <a:t>데미지 기반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6D58D-C944-42C9-97CD-6C72BDBD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777817"/>
            <a:ext cx="8705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 감소를 가장 강하게 보상해 "전투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진전"을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명확히 인식하게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 없는 행동은 작은 페널티로 탐색을 유도하면서도 불필요한 반복을 줄인다.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무효 행동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패널티를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과하게 주지 않아 학습이 꺾이지 않도록 안정성을 확보한다.</a:t>
            </a:r>
          </a:p>
        </p:txBody>
      </p:sp>
    </p:spTree>
    <p:extLst>
      <p:ext uri="{BB962C8B-B14F-4D97-AF65-F5344CB8AC3E}">
        <p14:creationId xmlns:p14="http://schemas.microsoft.com/office/powerpoint/2010/main" val="10824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380390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2. Puzzle Dule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해결의 기초 </a:t>
            </a:r>
            <a:r>
              <a:rPr lang="en-US" altLang="ko-KR" dirty="0"/>
              <a:t>idea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F5C4-D651-422D-AA7E-95C4A7B7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Oh Jama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</a:t>
            </a:r>
            <a:r>
              <a:rPr lang="ko-KR" altLang="en-US" b="1" dirty="0">
                <a:latin typeface="ui-sans-serif"/>
              </a:rPr>
              <a:t>순서 </a:t>
            </a:r>
            <a:r>
              <a:rPr lang="en-US" altLang="ko-KR" b="1" dirty="0">
                <a:latin typeface="ui-sans-serif"/>
              </a:rPr>
              <a:t>+ </a:t>
            </a:r>
            <a:r>
              <a:rPr lang="ko-KR" altLang="en-US" b="1" dirty="0">
                <a:latin typeface="ui-sans-serif"/>
              </a:rPr>
              <a:t>필드 상태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63543-5787-4F41-ACEE-79A7E5B2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066799"/>
            <a:ext cx="9905999" cy="47365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OjamaTrio</a:t>
            </a:r>
            <a:r>
              <a:rPr lang="en-US" altLang="ko-KR" dirty="0"/>
              <a:t>":     r += 20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ZeroGravity</a:t>
            </a:r>
            <a:r>
              <a:rPr lang="en-US" altLang="ko-KR" dirty="0"/>
              <a:t>":   r += 100 if </a:t>
            </a:r>
            <a:r>
              <a:rPr lang="en-US" altLang="ko-KR" dirty="0" err="1"/>
              <a:t>self.ojama_used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    r += 50 if </a:t>
            </a:r>
            <a:r>
              <a:rPr lang="en-US" altLang="ko-KR" dirty="0" err="1"/>
              <a:t>self.zero_grav_used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Token </a:t>
            </a:r>
            <a:r>
              <a:rPr lang="ko-KR" altLang="en-US" dirty="0"/>
              <a:t>공격표시</a:t>
            </a:r>
            <a:r>
              <a:rPr lang="en-US" altLang="ko-KR" dirty="0"/>
              <a:t>/Bounder </a:t>
            </a:r>
            <a:r>
              <a:rPr lang="ko-KR" altLang="en-US" dirty="0"/>
              <a:t>수비표시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new_token_in_attack</a:t>
            </a:r>
            <a:r>
              <a:rPr lang="en-US" altLang="ko-KR" dirty="0"/>
              <a:t>:       r += 50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bounder_in_defense</a:t>
            </a:r>
            <a:r>
              <a:rPr lang="en-US" altLang="ko-KR" dirty="0"/>
              <a:t>:        r += 30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퍼펙트 필드</a:t>
            </a:r>
            <a:r>
              <a:rPr lang="en-US" altLang="ko-KR" dirty="0"/>
              <a:t>(</a:t>
            </a:r>
            <a:r>
              <a:rPr lang="ko-KR" altLang="en-US" dirty="0"/>
              <a:t>공격 토큰 </a:t>
            </a:r>
            <a:r>
              <a:rPr lang="en-US" altLang="ko-KR" dirty="0"/>
              <a:t>3 + </a:t>
            </a:r>
            <a:r>
              <a:rPr lang="ko-KR" altLang="en-US" dirty="0"/>
              <a:t>수비 </a:t>
            </a:r>
            <a:r>
              <a:rPr lang="en-US" altLang="ko-KR" dirty="0"/>
              <a:t>Bounder)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perfect_field</a:t>
            </a:r>
            <a:r>
              <a:rPr lang="en-US" altLang="ko-KR" dirty="0"/>
              <a:t>:             r += 50</a:t>
            </a:r>
          </a:p>
          <a:p>
            <a:r>
              <a:rPr lang="en-US" altLang="ko-KR" dirty="0"/>
              <a:t>    return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C0C4B-EA0F-4800-A363-8AAFAACFF14E}"/>
              </a:ext>
            </a:extLst>
          </p:cNvPr>
          <p:cNvSpPr txBox="1"/>
          <p:nvPr/>
        </p:nvSpPr>
        <p:spPr>
          <a:xfrm>
            <a:off x="1141410" y="5639317"/>
            <a:ext cx="8299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ui-sans-serif"/>
              </a:rPr>
              <a:t>Ojama</a:t>
            </a:r>
            <a:r>
              <a:rPr lang="en-US" altLang="ko-KR" b="1" i="0" dirty="0">
                <a:effectLst/>
                <a:latin typeface="ui-sans-serif"/>
              </a:rPr>
              <a:t> Trio → Zero Gravity → Big Evolution Pill</a:t>
            </a:r>
            <a:r>
              <a:rPr lang="ko-KR" altLang="en-US" b="0" i="0" dirty="0">
                <a:effectLst/>
                <a:latin typeface="ui-sans-serif"/>
              </a:rPr>
              <a:t> 정답 순서를 강하게 유도한다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Token </a:t>
            </a:r>
            <a:r>
              <a:rPr lang="ko-KR" altLang="en-US" b="0" i="0" dirty="0">
                <a:effectLst/>
                <a:latin typeface="ui-sans-serif"/>
              </a:rPr>
              <a:t>공격표시 </a:t>
            </a:r>
            <a:r>
              <a:rPr lang="en-US" altLang="ko-KR" b="0" i="0" dirty="0">
                <a:effectLst/>
                <a:latin typeface="ui-sans-serif"/>
              </a:rPr>
              <a:t>&amp; Bounder </a:t>
            </a:r>
            <a:r>
              <a:rPr lang="ko-KR" altLang="en-US" b="0" i="0" dirty="0">
                <a:effectLst/>
                <a:latin typeface="ui-sans-serif"/>
              </a:rPr>
              <a:t>수비표시 등 </a:t>
            </a:r>
            <a:r>
              <a:rPr lang="ko-KR" altLang="en-US" b="1" i="0" dirty="0">
                <a:effectLst/>
                <a:latin typeface="ui-sans-serif"/>
              </a:rPr>
              <a:t>필드 상태의 정확한 구성</a:t>
            </a:r>
            <a:r>
              <a:rPr lang="ko-KR" altLang="en-US" b="0" i="0" dirty="0">
                <a:effectLst/>
                <a:latin typeface="ui-sans-serif"/>
              </a:rPr>
              <a:t>에 보상을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잘못된 순서나 위험한 상태는 빠르게 페널티를 줘 </a:t>
            </a:r>
            <a:r>
              <a:rPr lang="ko-KR" altLang="en-US" b="1" i="0" dirty="0">
                <a:effectLst/>
                <a:latin typeface="ui-sans-serif"/>
              </a:rPr>
              <a:t>탐색 공간을 줄이고 수렴을 가속</a:t>
            </a:r>
            <a:r>
              <a:rPr lang="ko-KR" altLang="en-US" b="0" i="0" dirty="0">
                <a:effectLst/>
                <a:latin typeface="ui-sans-serif"/>
              </a:rPr>
              <a:t>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6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8EDF1-9765-4FC0-B0EB-15D0D405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22" y="350294"/>
            <a:ext cx="10827955" cy="5762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Ancient Kings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(5</a:t>
            </a:r>
            <a:r>
              <a:rPr lang="ko-KR" altLang="en-US" b="1" dirty="0">
                <a:latin typeface="ui-sans-serif"/>
              </a:rPr>
              <a:t>단계 정답 시퀀스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E990-93B1-4E47-B9E3-8E9604B1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26592"/>
            <a:ext cx="4878389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# Step 1: Pill → </a:t>
            </a:r>
            <a:r>
              <a:rPr lang="en-US" altLang="ko-KR" dirty="0" err="1"/>
              <a:t>Megazowler</a:t>
            </a:r>
            <a:endParaRPr lang="en-US" altLang="ko-KR" dirty="0"/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50 if </a:t>
            </a:r>
            <a:r>
              <a:rPr lang="en-US" altLang="ko-KR" dirty="0" err="1"/>
              <a:t>megazowler_summoned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Step 2: </a:t>
            </a:r>
            <a:r>
              <a:rPr lang="en-US" altLang="ko-KR" dirty="0" err="1"/>
              <a:t>Mystik</a:t>
            </a:r>
            <a:r>
              <a:rPr lang="en-US" altLang="ko-KR" dirty="0"/>
              <a:t> Wok (LP </a:t>
            </a:r>
            <a:r>
              <a:rPr lang="ko-KR" altLang="en-US" dirty="0"/>
              <a:t>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MystikWok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80 if </a:t>
            </a:r>
            <a:r>
              <a:rPr lang="en-US" altLang="ko-KR" dirty="0" err="1"/>
              <a:t>pill_done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# Step 3: Confiscation → </a:t>
            </a:r>
            <a:r>
              <a:rPr lang="en-US" altLang="ko-KR" dirty="0" err="1"/>
              <a:t>Kuriboh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kuriboh_removed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40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44C6C-D2C4-4E30-90C5-5FDC7974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26592"/>
            <a:ext cx="4875211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# Step 4/5: Ultimate Offering 1→2 (Beast → </a:t>
            </a:r>
            <a:r>
              <a:rPr lang="en-US" altLang="ko-KR" dirty="0" err="1"/>
              <a:t>Tyranno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mad_sword_summoned</a:t>
            </a:r>
            <a:r>
              <a:rPr lang="en-US" altLang="ko-KR" dirty="0"/>
              <a:t>:    r += 60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tyranno_summoned</a:t>
            </a:r>
            <a:r>
              <a:rPr lang="en-US" altLang="ko-KR" dirty="0"/>
              <a:t>:      r += 70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완벽한 시퀀스 보너스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sequence_all_done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100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직접 공격 보상</a:t>
            </a:r>
            <a:r>
              <a:rPr lang="en-US" altLang="ko-KR" dirty="0"/>
              <a:t>/</a:t>
            </a:r>
            <a:r>
              <a:rPr lang="ko-KR" altLang="en-US" dirty="0" err="1"/>
              <a:t>패널티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if action == "</a:t>
            </a:r>
            <a:r>
              <a:rPr lang="en-US" altLang="ko-KR" dirty="0" err="1"/>
              <a:t>DirectAttack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20 if </a:t>
            </a:r>
            <a:r>
              <a:rPr lang="en-US" altLang="ko-KR" dirty="0" err="1"/>
              <a:t>kuriboh_removed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return 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A358B-B632-4371-AC6A-396567C55644}"/>
              </a:ext>
            </a:extLst>
          </p:cNvPr>
          <p:cNvSpPr txBox="1"/>
          <p:nvPr/>
        </p:nvSpPr>
        <p:spPr>
          <a:xfrm>
            <a:off x="1141410" y="5329535"/>
            <a:ext cx="975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5</a:t>
            </a:r>
            <a:r>
              <a:rPr lang="ko-KR" altLang="en-US" b="0" i="0" dirty="0">
                <a:effectLst/>
                <a:latin typeface="ui-sans-serif"/>
              </a:rPr>
              <a:t>단계 콤보 시퀀스</a:t>
            </a:r>
            <a:r>
              <a:rPr lang="en-US" altLang="ko-KR" b="0" i="0" dirty="0">
                <a:effectLst/>
                <a:latin typeface="ui-sans-serif"/>
              </a:rPr>
              <a:t>(1~5</a:t>
            </a:r>
            <a:r>
              <a:rPr lang="ko-KR" altLang="en-US" b="0" i="0" dirty="0">
                <a:effectLst/>
                <a:latin typeface="ui-sans-serif"/>
              </a:rPr>
              <a:t>단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를 따라가도록 단계별로 큰 보상을 부여한다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effectLst/>
                <a:latin typeface="ui-sans-serif"/>
              </a:rPr>
              <a:t>Kuriboh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제거</a:t>
            </a:r>
            <a:r>
              <a:rPr lang="en-US" altLang="ko-KR" b="0" i="0" dirty="0">
                <a:effectLst/>
                <a:latin typeface="ui-sans-serif"/>
              </a:rPr>
              <a:t>, LP </a:t>
            </a:r>
            <a:r>
              <a:rPr lang="ko-KR" altLang="en-US" b="0" i="0" dirty="0">
                <a:effectLst/>
                <a:latin typeface="ui-sans-serif"/>
              </a:rPr>
              <a:t>확보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Tyranno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소환 등 </a:t>
            </a:r>
            <a:r>
              <a:rPr lang="ko-KR" altLang="en-US" b="1" i="0" dirty="0">
                <a:effectLst/>
                <a:latin typeface="ui-sans-serif"/>
              </a:rPr>
              <a:t>승리 필수 조건 확인 시 추가 보상</a:t>
            </a:r>
            <a:r>
              <a:rPr lang="ko-KR" altLang="en-US" b="0" i="0" dirty="0">
                <a:effectLst/>
                <a:latin typeface="ui-sans-serif"/>
              </a:rPr>
              <a:t>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순서가 틀리거나 위험한 행동</a:t>
            </a:r>
            <a:r>
              <a:rPr lang="en-US" altLang="ko-KR" b="0" i="0" dirty="0">
                <a:effectLst/>
                <a:latin typeface="ui-sans-serif"/>
              </a:rPr>
              <a:t>(</a:t>
            </a:r>
            <a:r>
              <a:rPr lang="ko-KR" altLang="en-US" b="0" i="0" dirty="0">
                <a:effectLst/>
                <a:latin typeface="ui-sans-serif"/>
              </a:rPr>
              <a:t>직접 공격 등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에 페널티를 줘 </a:t>
            </a:r>
            <a:r>
              <a:rPr lang="ko-KR" altLang="en-US" b="1" i="0" dirty="0">
                <a:effectLst/>
                <a:latin typeface="ui-sans-serif"/>
              </a:rPr>
              <a:t>정답 루트만 빠르게 수렴</a:t>
            </a:r>
            <a:r>
              <a:rPr lang="ko-KR" altLang="en-US" b="0" i="0" dirty="0">
                <a:effectLst/>
                <a:latin typeface="ui-sans-serif"/>
              </a:rPr>
              <a:t>하게 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 err="1"/>
              <a:t>Oh_Jama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Ancient_Kings</a:t>
            </a:r>
            <a:r>
              <a:rPr lang="ko-KR" altLang="en-US" sz="2000" dirty="0"/>
              <a:t>는</a:t>
            </a:r>
            <a:r>
              <a:rPr lang="en-US" altLang="ko-KR" sz="2000" dirty="0"/>
              <a:t> A2C</a:t>
            </a:r>
            <a:r>
              <a:rPr lang="ko-KR" altLang="en-US" sz="2000" dirty="0"/>
              <a:t>알고리즘이 제일 정확히 풀었다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바뀌어서 해결의 결과가 애매했다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  이는 </a:t>
            </a:r>
            <a:r>
              <a:rPr lang="en-US" altLang="ko-KR" b="1" dirty="0"/>
              <a:t>Action Masking</a:t>
            </a:r>
            <a:r>
              <a:rPr lang="ko-KR" altLang="en-US" b="1" dirty="0"/>
              <a:t>을 사용해서 상당히 많이 줄였다</a:t>
            </a:r>
            <a:r>
              <a:rPr lang="en-US" altLang="ko-KR" b="1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5-1. 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39340"/>
              </p:ext>
            </p:extLst>
          </p:nvPr>
        </p:nvGraphicFramePr>
        <p:xfrm>
          <a:off x="7253436" y="2308324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2308324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AFE84-76DD-4544-A8D8-939C12D040FC}"/>
              </a:ext>
            </a:extLst>
          </p:cNvPr>
          <p:cNvSpPr txBox="1"/>
          <p:nvPr/>
        </p:nvSpPr>
        <p:spPr>
          <a:xfrm>
            <a:off x="6303264" y="4549676"/>
            <a:ext cx="510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Reinforce_baseline</a:t>
            </a:r>
            <a:r>
              <a:rPr lang="ko-KR" altLang="en-US" dirty="0"/>
              <a:t>의 풀이는 큰 메리트가 없는 </a:t>
            </a:r>
            <a:r>
              <a:rPr lang="en-US" altLang="ko-KR" dirty="0"/>
              <a:t>Reflect Bounder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공격하는 모션이 있는데 이는 몬스터를 없앨 때 공격 그 자체에 소량의 양의 보상</a:t>
            </a:r>
            <a:r>
              <a:rPr lang="en-US" altLang="ko-KR" dirty="0"/>
              <a:t>(shaping)</a:t>
            </a:r>
            <a:r>
              <a:rPr lang="ko-KR" altLang="en-US" dirty="0"/>
              <a:t>이 있기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알고리즘은 “승리 </a:t>
            </a:r>
            <a:r>
              <a:rPr lang="en-US" altLang="ko-KR" dirty="0"/>
              <a:t>+ </a:t>
            </a:r>
            <a:r>
              <a:rPr lang="ko-KR" altLang="en-US" dirty="0"/>
              <a:t>공격 성공 </a:t>
            </a:r>
            <a:r>
              <a:rPr lang="en-US" altLang="ko-KR" dirty="0"/>
              <a:t>= </a:t>
            </a:r>
            <a:r>
              <a:rPr lang="ko-KR" altLang="en-US" dirty="0"/>
              <a:t>이득이면 </a:t>
            </a:r>
            <a:r>
              <a:rPr lang="en-US" altLang="ko-KR" dirty="0"/>
              <a:t>OK”</a:t>
            </a:r>
            <a:r>
              <a:rPr lang="ko-KR" altLang="en-US" dirty="0"/>
              <a:t>이지 “최소 행동 수 </a:t>
            </a:r>
            <a:r>
              <a:rPr lang="en-US" altLang="ko-KR" dirty="0"/>
              <a:t>/ </a:t>
            </a:r>
            <a:r>
              <a:rPr lang="ko-KR" altLang="en-US" dirty="0"/>
              <a:t>가장 예쁜 </a:t>
            </a:r>
            <a:r>
              <a:rPr lang="ko-KR" altLang="en-US" dirty="0" err="1"/>
              <a:t>해법”을</a:t>
            </a:r>
            <a:r>
              <a:rPr lang="ko-KR" altLang="en-US" dirty="0"/>
              <a:t> 목표로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5-2. 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993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68591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339595"/>
          </a:xfrm>
        </p:spPr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제일 큰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Mad Sword Beast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막무가네</a:t>
            </a:r>
            <a:r>
              <a:rPr lang="ko-KR" altLang="en-US" sz="1400" dirty="0"/>
              <a:t> 공격</a:t>
            </a:r>
            <a:r>
              <a:rPr lang="en-US" altLang="ko-KR" sz="1400" dirty="0"/>
              <a:t>(1</a:t>
            </a:r>
            <a:r>
              <a:rPr lang="ko-KR" altLang="en-US" sz="1400" dirty="0"/>
              <a:t>회공격만 가능하게 했는데도 이렇네요</a:t>
            </a:r>
            <a:r>
              <a:rPr lang="en-US" altLang="ko-KR" sz="1400" dirty="0"/>
              <a:t>.)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Ultimate Offering</a:t>
            </a:r>
            <a:r>
              <a:rPr lang="ko-KR" altLang="en-US" sz="1400" dirty="0"/>
              <a:t> 사용의 부제 혹은 조건이 만족되지 않은 상태에서의 무한 사용</a:t>
            </a:r>
            <a:r>
              <a:rPr lang="en-US" altLang="ko-KR" sz="1400" dirty="0"/>
              <a:t>(</a:t>
            </a:r>
            <a:r>
              <a:rPr lang="ko-KR" altLang="en-US" sz="1400" dirty="0"/>
              <a:t>이 부분은 경험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pPr algn="ctr"/>
            <a:r>
              <a:rPr lang="ko-KR" altLang="en-US" b="1" dirty="0">
                <a:latin typeface="ui-sans-serif"/>
              </a:rPr>
              <a:t>서론 </a:t>
            </a:r>
            <a:r>
              <a:rPr lang="en-US" altLang="ko-KR" b="1" dirty="0">
                <a:latin typeface="ui-sans-serif"/>
              </a:rPr>
              <a:t>(</a:t>
            </a:r>
            <a:r>
              <a:rPr lang="en-US" altLang="ko-KR" b="1" cap="none" dirty="0">
                <a:latin typeface="ui-sans-serif"/>
              </a:rPr>
              <a:t>Introduction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강화학습</a:t>
            </a:r>
            <a:r>
              <a:rPr lang="en-US" altLang="ko-KR" sz="1400" dirty="0"/>
              <a:t>(Reinforcement Learning, RL)</a:t>
            </a:r>
            <a:r>
              <a:rPr lang="ko-KR" altLang="en-US" sz="1400" dirty="0"/>
              <a:t>은 환경</a:t>
            </a:r>
            <a:r>
              <a:rPr lang="en-US" altLang="ko-KR" sz="1400" dirty="0"/>
              <a:t>(Environment)</a:t>
            </a:r>
            <a:r>
              <a:rPr lang="ko-KR" altLang="en-US" sz="1400" dirty="0"/>
              <a:t>과의 상호작용을 기반으로 최적의 행동 정책을 학습하는 기계학습 분야로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특히 규칙 기반 게임</a:t>
            </a:r>
            <a:r>
              <a:rPr lang="en-US" altLang="ko-KR" sz="1400" dirty="0"/>
              <a:t>, </a:t>
            </a:r>
            <a:r>
              <a:rPr lang="ko-KR" altLang="en-US" sz="1400" dirty="0"/>
              <a:t>퍼즐</a:t>
            </a:r>
            <a:r>
              <a:rPr lang="en-US" altLang="ko-KR" sz="1400" dirty="0"/>
              <a:t>, </a:t>
            </a:r>
            <a:r>
              <a:rPr lang="ko-KR" altLang="en-US" sz="1400" dirty="0"/>
              <a:t>시뮬레이션 상황에서 뛰어난 성능을 보여왔다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Go(</a:t>
            </a:r>
            <a:r>
              <a:rPr lang="ko-KR" altLang="en-US" sz="1400" dirty="0"/>
              <a:t>바둑</a:t>
            </a:r>
            <a:r>
              <a:rPr lang="en-US" altLang="ko-KR" sz="1400" dirty="0"/>
              <a:t>), Atari </a:t>
            </a:r>
            <a:r>
              <a:rPr lang="ko-KR" altLang="en-US" sz="1400" dirty="0"/>
              <a:t>게임</a:t>
            </a:r>
            <a:r>
              <a:rPr lang="en-US" altLang="ko-KR" sz="1400" dirty="0"/>
              <a:t>, StarCraft II </a:t>
            </a:r>
            <a:r>
              <a:rPr lang="ko-KR" altLang="en-US" sz="1400" dirty="0"/>
              <a:t>등에서 </a:t>
            </a:r>
            <a:r>
              <a:rPr lang="en-US" altLang="ko-KR" sz="1400" dirty="0"/>
              <a:t>RL</a:t>
            </a:r>
            <a:r>
              <a:rPr lang="ko-KR" altLang="en-US" sz="1400" dirty="0"/>
              <a:t>의 우수성이 이미 입증되었지만</a:t>
            </a:r>
            <a:r>
              <a:rPr lang="en-US" altLang="ko-KR" sz="1400" dirty="0"/>
              <a:t>, TCG</a:t>
            </a:r>
            <a:r>
              <a:rPr lang="ko-KR" altLang="en-US" sz="1400" dirty="0"/>
              <a:t>카드 게임은 게임 구조의 특성상 다른 </a:t>
            </a:r>
            <a:r>
              <a:rPr lang="en-US" altLang="ko-KR" sz="1400" dirty="0"/>
              <a:t>RL </a:t>
            </a:r>
            <a:r>
              <a:rPr lang="ko-KR" altLang="en-US" sz="1400" dirty="0"/>
              <a:t>문제보다 훨씬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게임은 다음과 같은 난제를 가진다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자제의 효과와 게임 자체의 룰 </a:t>
            </a:r>
            <a:r>
              <a:rPr lang="en-US" altLang="ko-KR" sz="1400" dirty="0"/>
              <a:t>2</a:t>
            </a:r>
            <a:r>
              <a:rPr lang="ko-KR" altLang="en-US" sz="1400" dirty="0"/>
              <a:t>가지 규칙의 제약을 갖는다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상태 공간이 매우 크다 </a:t>
            </a:r>
            <a:r>
              <a:rPr lang="en-US" altLang="ko-KR" sz="1400" dirty="0"/>
              <a:t>(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r>
              <a:rPr lang="en-US" altLang="ko-KR" sz="1400" dirty="0"/>
              <a:t>, </a:t>
            </a:r>
            <a:r>
              <a:rPr lang="ko-KR" altLang="en-US" sz="1400" dirty="0"/>
              <a:t>포지션 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행동이 순차적이며 의존성이 강하다</a:t>
            </a:r>
          </a:p>
          <a:p>
            <a:r>
              <a:rPr lang="ko-KR" altLang="en-US" sz="1400" dirty="0"/>
              <a:t>승리</a:t>
            </a:r>
            <a:r>
              <a:rPr lang="en-US" altLang="ko-KR" sz="1400" dirty="0"/>
              <a:t>/</a:t>
            </a:r>
            <a:r>
              <a:rPr lang="ko-KR" altLang="en-US" sz="1400" dirty="0"/>
              <a:t>패배 외 보상이 거의 없다는 </a:t>
            </a:r>
            <a:r>
              <a:rPr lang="ko-KR" altLang="en-US" sz="1400" b="1" dirty="0"/>
              <a:t>희소 보상 문제</a:t>
            </a:r>
            <a:r>
              <a:rPr lang="ko-KR" altLang="en-US" sz="1400" dirty="0"/>
              <a:t>이다</a:t>
            </a:r>
            <a:r>
              <a:rPr lang="en-US" altLang="ko-KR" sz="1400" dirty="0"/>
              <a:t>(Sparse Reward)</a:t>
            </a:r>
            <a:endParaRPr lang="ko-KR" altLang="en-US" sz="1400" dirty="0"/>
          </a:p>
          <a:p>
            <a:r>
              <a:rPr lang="ko-KR" altLang="en-US" sz="1400" dirty="0"/>
              <a:t>정확한 규칙 엔진이 필요하다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따라서 본 연구는 </a:t>
            </a:r>
            <a:r>
              <a:rPr lang="ko-KR" altLang="en-US" sz="1400" b="1" dirty="0"/>
              <a:t>실시간 듀얼 </a:t>
            </a:r>
            <a:r>
              <a:rPr lang="en-US" altLang="ko-KR" sz="1400" b="1" dirty="0"/>
              <a:t>AI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규칙이 고정된 환경에서 에이전트가 명확한 정답 시퀀스를 찾는</a:t>
            </a:r>
            <a:br>
              <a:rPr lang="ko-KR" altLang="en-US" sz="1400" dirty="0"/>
            </a:br>
            <a:r>
              <a:rPr lang="en-US" altLang="ko-KR" sz="1400" b="1" dirty="0"/>
              <a:t>Puzzle Duel</a:t>
            </a:r>
            <a:r>
              <a:rPr lang="ko-KR" altLang="en-US" sz="1400" dirty="0"/>
              <a:t>을 </a:t>
            </a:r>
            <a:r>
              <a:rPr lang="en-US" altLang="ko-KR" sz="1400" dirty="0"/>
              <a:t>RL </a:t>
            </a:r>
            <a:r>
              <a:rPr lang="ko-KR" altLang="en-US" sz="1400" dirty="0"/>
              <a:t>환경으로 재구성하여 알고리즘 성능을 비교하는 데 초점을 맞춘다</a:t>
            </a:r>
            <a:r>
              <a:rPr lang="en-US" altLang="ko-KR" sz="1400" dirty="0"/>
              <a:t>.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RL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(DQN, Double DQN, REINFORCE, A2C)</a:t>
            </a:r>
            <a:r>
              <a:rPr lang="ko-KR" altLang="en-US" sz="1400" dirty="0"/>
              <a:t>을 비교하는 실험을 수행하였다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2"/>
            <a:ext cx="9910859" cy="2166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중간에 붕괴현상이 발생했지만 세이브 포인트로 큰 영향을 없게 만들었다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</a:t>
            </a:r>
            <a:r>
              <a:rPr lang="ko-KR" altLang="en-US" sz="1400" dirty="0" err="1"/>
              <a:t>내었다</a:t>
            </a:r>
            <a:r>
              <a:rPr lang="en-US" altLang="ko-KR" sz="1400" dirty="0"/>
              <a:t>.</a:t>
            </a:r>
          </a:p>
          <a:p>
            <a:r>
              <a:rPr lang="en-US" altLang="ko-KR" sz="1600" dirty="0"/>
              <a:t>"</a:t>
            </a:r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496289"/>
          </a:xfrm>
        </p:spPr>
        <p:txBody>
          <a:bodyPr>
            <a:normAutofit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C553E66-E477-4FF8-91DC-CC182B6977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 맞다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ko-KR" altLang="en-US" sz="1310" b="1" dirty="0">
                <a:latin typeface="Google Sans Flex"/>
              </a:rPr>
              <a:t>높은 분산</a:t>
            </a:r>
            <a:r>
              <a:rPr lang="en-US" altLang="ko-KR" sz="1310" b="1" dirty="0">
                <a:latin typeface="Google Sans Flex"/>
              </a:rPr>
              <a:t>(High Variance) </a:t>
            </a:r>
            <a:r>
              <a:rPr lang="ko-KR" altLang="en-US" sz="1310" b="1" dirty="0">
                <a:latin typeface="Google Sans Flex"/>
              </a:rPr>
              <a:t>문제</a:t>
            </a:r>
          </a:p>
          <a:p>
            <a:r>
              <a:rPr lang="ko-KR" altLang="en-US" sz="1310" dirty="0">
                <a:latin typeface="Google Sans Flex"/>
              </a:rPr>
              <a:t>사용하신 </a:t>
            </a:r>
            <a:r>
              <a:rPr lang="en-US" altLang="ko-KR" sz="1310" dirty="0">
                <a:latin typeface="Google Sans Flex"/>
              </a:rPr>
              <a:t>Policy Gradient(REINFORCE, A2C) </a:t>
            </a:r>
            <a:r>
              <a:rPr lang="ko-KR" altLang="en-US" sz="1310" dirty="0"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latin typeface="Google Sans Flex"/>
              </a:rPr>
              <a:t>원인</a:t>
            </a:r>
            <a:r>
              <a:rPr lang="ko-KR" altLang="en-US" sz="1310" dirty="0">
                <a:latin typeface="Google Sans Flex"/>
              </a:rPr>
              <a:t>을 제시해야 합니다</a:t>
            </a:r>
            <a:r>
              <a:rPr lang="en-US" altLang="ko-KR" sz="1310" dirty="0"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ko-KR" altLang="en-US" sz="1310" b="1" dirty="0"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/>
              <a:t>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일단 차후에 </a:t>
            </a:r>
            <a:r>
              <a:rPr lang="ko-KR" altLang="en-US" sz="1310" dirty="0" err="1"/>
              <a:t>멀티시드</a:t>
            </a:r>
            <a:r>
              <a:rPr lang="ko-KR" altLang="en-US" sz="1310" dirty="0"/>
              <a:t> 실험을 해보고 리워드 </a:t>
            </a:r>
            <a:r>
              <a:rPr lang="ko-KR" altLang="en-US" sz="1310" dirty="0" err="1"/>
              <a:t>셰이핑을</a:t>
            </a:r>
            <a:r>
              <a:rPr lang="ko-KR" altLang="en-US" sz="1310" dirty="0"/>
              <a:t> 다시 손을 봐야 할거 같다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4794"/>
          </a:xfrm>
        </p:spPr>
        <p:txBody>
          <a:bodyPr/>
          <a:lstStyle/>
          <a:p>
            <a:r>
              <a:rPr lang="ko-KR" altLang="en-US" dirty="0"/>
              <a:t>프로젝트의 제작기간</a:t>
            </a:r>
            <a:r>
              <a:rPr lang="en-US" altLang="ko-KR" dirty="0"/>
              <a:t>(</a:t>
            </a:r>
            <a:r>
              <a:rPr lang="ko-KR" altLang="en-US" dirty="0"/>
              <a:t>프로토 타입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3312"/>
            <a:ext cx="9905999" cy="443788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프로토 타입 구성 </a:t>
            </a:r>
            <a:r>
              <a:rPr lang="en-US" altLang="ko-KR" dirty="0"/>
              <a:t>: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1</a:t>
            </a:r>
            <a:r>
              <a:rPr lang="ko-KR" altLang="en-US" dirty="0"/>
              <a:t>회 공격 위주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알파타입</a:t>
            </a:r>
            <a:r>
              <a:rPr lang="en-US" altLang="ko-KR" dirty="0"/>
              <a:t>) : 2,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프로토에서 조금 더 추가해서 </a:t>
            </a:r>
            <a:r>
              <a:rPr lang="en-US" altLang="ko-KR" dirty="0"/>
              <a:t>oh</a:t>
            </a:r>
            <a:r>
              <a:rPr lang="ko-KR" altLang="en-US" dirty="0"/>
              <a:t> </a:t>
            </a:r>
            <a:r>
              <a:rPr lang="en-US" altLang="ko-KR" dirty="0" err="1"/>
              <a:t>jama</a:t>
            </a:r>
            <a:r>
              <a:rPr lang="ko-KR" altLang="en-US" dirty="0"/>
              <a:t>용정도로 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======================</a:t>
            </a:r>
            <a:r>
              <a:rPr lang="ko-KR" altLang="en-US" dirty="0"/>
              <a:t>진 프로젝트</a:t>
            </a:r>
            <a:r>
              <a:rPr lang="en-US" altLang="ko-KR" dirty="0"/>
              <a:t>====================</a:t>
            </a:r>
          </a:p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퍼즐 자체는 단순해서 비교적 일찍 마무리 했습니다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 err="1">
                <a:sym typeface="Wingdings" panose="05000000000000000000" pitchFamily="2" charset="2"/>
              </a:rPr>
              <a:t>번중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8~9</a:t>
            </a:r>
            <a:r>
              <a:rPr lang="ko-KR" altLang="en-US" dirty="0">
                <a:sym typeface="Wingdings" panose="05000000000000000000" pitchFamily="2" charset="2"/>
              </a:rPr>
              <a:t>번은 맞췄다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제일 투자를 많이 했는데 결과가 진짜 랜덤인 점이 아쉽습니다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>
                <a:sym typeface="Wingdings" panose="05000000000000000000" pitchFamily="2" charset="2"/>
              </a:rPr>
              <a:t>번 정도 돌리면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번 정도는 맞추는 거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Edo_Pro</a:t>
            </a:r>
            <a:r>
              <a:rPr lang="ko-KR" altLang="en-US" sz="1500" dirty="0"/>
              <a:t>라는 </a:t>
            </a:r>
            <a:r>
              <a:rPr lang="ko-KR" altLang="en-US" sz="1500" dirty="0" err="1"/>
              <a:t>유희왕</a:t>
            </a:r>
            <a:r>
              <a:rPr lang="ko-KR" altLang="en-US" sz="1500" dirty="0"/>
              <a:t> 카드게임에서 강화학습 </a:t>
            </a:r>
            <a:r>
              <a:rPr lang="en-US" altLang="ko-KR" sz="1500" dirty="0"/>
              <a:t>AI</a:t>
            </a:r>
            <a:r>
              <a:rPr lang="ko-KR" altLang="en-US" sz="1500" dirty="0"/>
              <a:t>로 실시간으로 듀얼을 하게 할 수 있을까</a:t>
            </a:r>
            <a:r>
              <a:rPr lang="en-US" altLang="ko-KR" sz="1500" dirty="0"/>
              <a:t>?</a:t>
            </a:r>
            <a:r>
              <a:rPr lang="ko-KR" altLang="en-US" sz="1500" dirty="0"/>
              <a:t>에서 시작했다</a:t>
            </a:r>
            <a:r>
              <a:rPr lang="en-US" altLang="ko-KR" sz="1500" dirty="0"/>
              <a:t>.(</a:t>
            </a:r>
            <a:r>
              <a:rPr lang="ko-KR" altLang="en-US" sz="1500" dirty="0"/>
              <a:t>그러나 실시간으로 만들기엔 각 카드의 효과 및 순서로 인해 상호작용이 다른 점의 구현이 다른 점</a:t>
            </a:r>
            <a:r>
              <a:rPr lang="en-US" altLang="ko-KR" sz="1500" dirty="0"/>
              <a:t>, </a:t>
            </a:r>
            <a:r>
              <a:rPr lang="ko-KR" altLang="en-US" sz="1500" dirty="0"/>
              <a:t>카드의 발동의 적절한 타이밍</a:t>
            </a:r>
            <a:r>
              <a:rPr lang="en-US" altLang="ko-KR" sz="1500" dirty="0"/>
              <a:t>, </a:t>
            </a:r>
            <a:r>
              <a:rPr lang="ko-KR" altLang="en-US" sz="1500" dirty="0"/>
              <a:t>매번 바뀌는 환경에 대한 처리 등등</a:t>
            </a:r>
            <a:r>
              <a:rPr lang="en-US" altLang="ko-KR" sz="1500" dirty="0"/>
              <a:t>, </a:t>
            </a:r>
            <a:r>
              <a:rPr lang="ko-KR" altLang="en-US" sz="1500" dirty="0"/>
              <a:t>제일 결정 적인 문제는 시간상 구현이 불가능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위의 문제로 인해 위의 계획은 불가하고 판단했다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가지의 </a:t>
            </a:r>
            <a:r>
              <a:rPr lang="ko-KR" altLang="en-US" sz="1500" dirty="0" err="1"/>
              <a:t>퍼즐듀얼을</a:t>
            </a:r>
            <a:r>
              <a:rPr lang="ko-KR" altLang="en-US" sz="1500" dirty="0"/>
              <a:t> 대상으로 진행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)</a:t>
            </a:r>
            <a:r>
              <a:rPr lang="ko-KR" altLang="en-US" sz="1500" dirty="0"/>
              <a:t>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 : </a:t>
            </a:r>
            <a:r>
              <a:rPr lang="ko-KR" altLang="en-US" sz="1500" dirty="0"/>
              <a:t>초반 </a:t>
            </a:r>
            <a:r>
              <a:rPr lang="en-US" altLang="ko-KR" sz="1500" b="1" dirty="0" err="1"/>
              <a:t>Ojama</a:t>
            </a:r>
            <a:r>
              <a:rPr lang="en-US" altLang="ko-KR" sz="1500" b="1" dirty="0"/>
              <a:t> Trio + Token + Zero Gravity</a:t>
            </a:r>
            <a:r>
              <a:rPr lang="ko-KR" altLang="en-US" sz="1500" dirty="0"/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/>
              <a:t>                                목표</a:t>
            </a:r>
            <a:r>
              <a:rPr lang="en-US" altLang="ko-KR" sz="1500" dirty="0"/>
              <a:t>: </a:t>
            </a:r>
            <a:r>
              <a:rPr lang="en-US" altLang="ko-KR" sz="1500" b="1" dirty="0"/>
              <a:t>Ultimate </a:t>
            </a:r>
            <a:r>
              <a:rPr lang="en-US" altLang="ko-KR" sz="1500" b="1" dirty="0" err="1"/>
              <a:t>Tyranno</a:t>
            </a:r>
            <a:r>
              <a:rPr lang="ko-KR" altLang="en-US" sz="1500" dirty="0"/>
              <a:t>가 토큰 </a:t>
            </a:r>
            <a:r>
              <a:rPr lang="en-US" altLang="ko-KR" sz="1500" dirty="0"/>
              <a:t>3</a:t>
            </a:r>
            <a:r>
              <a:rPr lang="ko-KR" altLang="en-US" sz="1500" dirty="0"/>
              <a:t>장을 연속 공격하여 </a:t>
            </a:r>
            <a:r>
              <a:rPr lang="en-US" altLang="ko-KR" sz="1500" dirty="0"/>
              <a:t>OTK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 : </a:t>
            </a:r>
            <a:r>
              <a:rPr lang="ko-KR" altLang="en-US" sz="1500" dirty="0">
                <a:latin typeface="ui-sans-serif"/>
              </a:rPr>
              <a:t>카드 간 순서 의존성이 매우 높다</a:t>
            </a:r>
            <a:r>
              <a:rPr lang="en-US" altLang="ko-KR" sz="1500" dirty="0">
                <a:latin typeface="ui-sans-serif"/>
              </a:rPr>
              <a:t>.(</a:t>
            </a:r>
            <a:r>
              <a:rPr lang="ko-KR" altLang="en-US" sz="1500" dirty="0">
                <a:latin typeface="ui-sans-serif"/>
              </a:rPr>
              <a:t>난이도가 높다</a:t>
            </a:r>
            <a:r>
              <a:rPr lang="en-US" altLang="ko-KR" sz="1500" dirty="0"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latin typeface="ui-sans-serif"/>
              </a:rPr>
              <a:t>, </a:t>
            </a:r>
            <a:r>
              <a:rPr lang="ko-KR" altLang="en-US" sz="1500" dirty="0">
                <a:latin typeface="ui-sans-serif"/>
              </a:rPr>
              <a:t>잘못된 순서 하나면 클리어 불가</a:t>
            </a:r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강화학습으로 처음</a:t>
            </a:r>
            <a:r>
              <a:rPr lang="en-US" altLang="ko-KR" sz="1500" dirty="0"/>
              <a:t> </a:t>
            </a:r>
            <a:r>
              <a:rPr lang="ko-KR" altLang="en-US" sz="1500" dirty="0"/>
              <a:t>보는 </a:t>
            </a:r>
            <a:r>
              <a:rPr lang="en-US" altLang="ko-KR" sz="1500" dirty="0"/>
              <a:t>Puzzle duel</a:t>
            </a:r>
            <a:r>
              <a:rPr lang="ko-KR" altLang="en-US" sz="1500" dirty="0"/>
              <a:t>을 풀면 많은 가능성 중에 </a:t>
            </a:r>
            <a:r>
              <a:rPr lang="en-US" altLang="ko-KR" sz="1500" dirty="0"/>
              <a:t>1</a:t>
            </a:r>
            <a:r>
              <a:rPr lang="ko-KR" altLang="en-US" sz="1500" dirty="0"/>
              <a:t>가지의 해법을 찾을 수 있을까</a:t>
            </a:r>
            <a:r>
              <a:rPr lang="en-US" altLang="ko-KR" sz="1500" dirty="0"/>
              <a:t>?”  </a:t>
            </a:r>
            <a:r>
              <a:rPr lang="ko-KR" altLang="en-US" sz="1500" dirty="0"/>
              <a:t>에서 출발했다</a:t>
            </a:r>
            <a:r>
              <a:rPr lang="en-US" altLang="ko-KR" sz="1500" dirty="0"/>
              <a:t>.</a:t>
            </a:r>
          </a:p>
          <a:p>
            <a:r>
              <a:rPr lang="en-US" altLang="ko-KR" sz="1300" dirty="0"/>
              <a:t>Yu-Gi-Oh! </a:t>
            </a:r>
            <a:r>
              <a:rPr lang="ko-KR" altLang="en-US" sz="1300" dirty="0"/>
              <a:t>퍼즐 듀얼 문제는 에이전트가 환경과의 상호작용을 통해 최적의 행동 정책을 학습하는 </a:t>
            </a:r>
            <a:r>
              <a:rPr lang="ko-KR" altLang="en-US" sz="1300" dirty="0" err="1"/>
              <a:t>마르코프</a:t>
            </a:r>
            <a:r>
              <a:rPr lang="ko-KR" altLang="en-US" sz="1300" dirty="0"/>
              <a:t> 결정 과정</a:t>
            </a:r>
            <a:r>
              <a:rPr lang="en-US" altLang="ko-KR" sz="1300" dirty="0"/>
              <a:t>(MDP)</a:t>
            </a:r>
            <a:r>
              <a:rPr lang="ko-KR" altLang="en-US" sz="1300" dirty="0"/>
              <a:t>으로 공식화됩니다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다음 섹션에서는 이 문제의 상태 공간</a:t>
            </a:r>
            <a:r>
              <a:rPr lang="en-US" altLang="ko-KR" sz="1300" dirty="0"/>
              <a:t>, </a:t>
            </a:r>
            <a:r>
              <a:rPr lang="ko-KR" altLang="en-US" sz="1300" dirty="0"/>
              <a:t>행동 공간</a:t>
            </a:r>
            <a:r>
              <a:rPr lang="en-US" altLang="ko-KR" sz="1300" dirty="0"/>
              <a:t>, </a:t>
            </a:r>
            <a:r>
              <a:rPr lang="ko-KR" altLang="en-US" sz="1300" dirty="0"/>
              <a:t>보상 체계를 정의하고 설계한 내용을 상세히 기술합니다</a:t>
            </a:r>
            <a:r>
              <a:rPr lang="en-US" altLang="ko-KR" sz="1300" dirty="0"/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pPr algn="ctr"/>
            <a:r>
              <a:rPr lang="en-US" altLang="ko-KR" dirty="0"/>
              <a:t>2.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pPr algn="ctr"/>
            <a:r>
              <a:rPr lang="en-US" altLang="ko-KR" dirty="0"/>
              <a:t>2-1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/>
              <a:t>Agent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player 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DQN, </a:t>
            </a:r>
            <a:r>
              <a:rPr lang="en-US" altLang="ko-KR" sz="2000" dirty="0" err="1"/>
              <a:t>Double_DQN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Advantage Actor-critic</a:t>
            </a:r>
          </a:p>
          <a:p>
            <a:r>
              <a:rPr lang="en-US" altLang="ko-KR" sz="2000" dirty="0"/>
              <a:t>Environment : </a:t>
            </a:r>
            <a:r>
              <a:rPr lang="ko-KR" altLang="en-US" sz="2000" dirty="0"/>
              <a:t>에이전트가 상호작용하는 세계 </a:t>
            </a:r>
            <a:r>
              <a:rPr lang="en-US" altLang="ko-KR" sz="2000" dirty="0"/>
              <a:t>(</a:t>
            </a:r>
            <a:r>
              <a:rPr lang="ko-KR" altLang="en-US" sz="2000" dirty="0"/>
              <a:t>게임 룰</a:t>
            </a:r>
            <a:r>
              <a:rPr lang="en-US" altLang="ko-KR" sz="2000" dirty="0"/>
              <a:t>, </a:t>
            </a:r>
            <a:r>
              <a:rPr lang="ko-KR" altLang="en-US" sz="2000" dirty="0"/>
              <a:t>현 상황의 필드</a:t>
            </a:r>
            <a:r>
              <a:rPr lang="en-US" altLang="ko-KR" sz="2000" dirty="0"/>
              <a:t>, </a:t>
            </a:r>
            <a:r>
              <a:rPr lang="ko-KR" altLang="en-US" sz="2000" dirty="0"/>
              <a:t>패</a:t>
            </a:r>
            <a:r>
              <a:rPr lang="en-US" altLang="ko-KR" sz="2000" dirty="0"/>
              <a:t>, </a:t>
            </a:r>
            <a:r>
              <a:rPr lang="ko-KR" altLang="en-US" sz="2000" dirty="0"/>
              <a:t>묘지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덱</a:t>
            </a:r>
            <a:r>
              <a:rPr lang="en-US" altLang="ko-KR" sz="2000" dirty="0"/>
              <a:t>, </a:t>
            </a:r>
            <a:r>
              <a:rPr lang="ko-KR" altLang="en-US" sz="2000" dirty="0"/>
              <a:t>카드위치 및 카드의 종류 등등</a:t>
            </a:r>
            <a:r>
              <a:rPr lang="en-US" altLang="ko-KR" sz="2000" dirty="0"/>
              <a:t>), state,</a:t>
            </a:r>
            <a:r>
              <a:rPr lang="ko-KR" altLang="en-US" sz="2000" dirty="0"/>
              <a:t> </a:t>
            </a:r>
            <a:r>
              <a:rPr lang="en-US" altLang="ko-KR" sz="2000" dirty="0"/>
              <a:t>State Transition, </a:t>
            </a:r>
            <a:r>
              <a:rPr lang="ko-KR" altLang="en-US" sz="2000" dirty="0"/>
              <a:t>각각의 </a:t>
            </a:r>
            <a:r>
              <a:rPr lang="ko-KR" altLang="en-US" sz="2000" dirty="0" err="1"/>
              <a:t>퍼즐듀얼에</a:t>
            </a:r>
            <a:r>
              <a:rPr lang="en-US" altLang="ko-KR" sz="2000" dirty="0"/>
              <a:t> </a:t>
            </a:r>
            <a:r>
              <a:rPr lang="ko-KR" altLang="en-US" sz="2000" dirty="0"/>
              <a:t>환경을 분리해서 설정</a:t>
            </a:r>
            <a:endParaRPr lang="en-US" altLang="ko-KR" sz="2000" dirty="0"/>
          </a:p>
          <a:p>
            <a:r>
              <a:rPr lang="en-US" altLang="ko-KR" sz="2000" dirty="0"/>
              <a:t>Episode : 1</a:t>
            </a:r>
            <a:r>
              <a:rPr lang="ko-KR" altLang="en-US" sz="2000" dirty="0"/>
              <a:t>판의 게임이 끝날 때 까지가 </a:t>
            </a:r>
            <a:r>
              <a:rPr lang="en-US" altLang="ko-KR" sz="2000" dirty="0"/>
              <a:t>1Trajectory</a:t>
            </a:r>
          </a:p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소환등등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>
                <a:latin typeface="ui-sans-serif"/>
              </a:rPr>
              <a:t>2-2 </a:t>
            </a:r>
            <a:r>
              <a:rPr lang="ko-KR" altLang="en-US" b="1" dirty="0"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Deep Q-Network(DQN)</a:t>
            </a:r>
            <a:r>
              <a:rPr lang="ko-KR" altLang="en-US" dirty="0"/>
              <a:t> </a:t>
            </a:r>
            <a:r>
              <a:rPr lang="en-US" altLang="ko-KR" dirty="0"/>
              <a:t>— Atari </a:t>
            </a:r>
            <a:r>
              <a:rPr lang="ko-KR" altLang="en-US" dirty="0"/>
              <a:t>게임에서 인간 수준 능력을 보임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Double DQN </a:t>
            </a:r>
            <a:r>
              <a:rPr lang="en-US" altLang="ko-KR" dirty="0"/>
              <a:t>— </a:t>
            </a:r>
            <a:r>
              <a:rPr lang="ko-KR" altLang="en-US" dirty="0"/>
              <a:t>두 개의 네트워크를 활용하여 </a:t>
            </a:r>
            <a:r>
              <a:rPr lang="en-US" altLang="ko-KR" dirty="0"/>
              <a:t>Q-</a:t>
            </a:r>
            <a:r>
              <a:rPr lang="ko-KR" altLang="en-US" dirty="0"/>
              <a:t>값의 선택</a:t>
            </a:r>
            <a:r>
              <a:rPr lang="en-US" altLang="ko-KR" dirty="0"/>
              <a:t>(Selection)</a:t>
            </a:r>
            <a:r>
              <a:rPr lang="ko-KR" altLang="en-US" dirty="0"/>
              <a:t>과 평가</a:t>
            </a:r>
            <a:r>
              <a:rPr lang="en-US" altLang="ko-KR" dirty="0"/>
              <a:t>(Evaluation)</a:t>
            </a:r>
            <a:r>
              <a:rPr lang="ko-KR" altLang="en-US" dirty="0"/>
              <a:t>를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Policy Gradient &amp; REINFORCE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Actor-Critic(A2C)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카드 게임 </a:t>
            </a:r>
            <a:r>
              <a:rPr lang="en-US" altLang="ko-KR" b="1" dirty="0"/>
              <a:t>RL </a:t>
            </a:r>
            <a:r>
              <a:rPr lang="ko-KR" altLang="en-US" b="1" dirty="0"/>
              <a:t>연구</a:t>
            </a:r>
            <a:r>
              <a:rPr lang="ko-KR" altLang="en-US" dirty="0"/>
              <a:t> </a:t>
            </a:r>
            <a:r>
              <a:rPr lang="en-US" altLang="ko-KR" dirty="0"/>
              <a:t>— Hearthstone, Magic: The Gathering </a:t>
            </a:r>
            <a:r>
              <a:rPr lang="ko-KR" altLang="en-US" dirty="0"/>
              <a:t>등에서 시도되었지만</a:t>
            </a:r>
            <a:br>
              <a:rPr lang="ko-KR" altLang="en-US" dirty="0"/>
            </a:br>
            <a:r>
              <a:rPr lang="ko-KR" altLang="en-US" dirty="0"/>
              <a:t>대부분 완전한 규칙 엔진과 매우 넓은 상태 공간 때문에 난이도가 높음</a:t>
            </a:r>
          </a:p>
          <a:p>
            <a:r>
              <a:rPr lang="ko-KR" altLang="en-US" dirty="0"/>
              <a:t>본 연구는 </a:t>
            </a:r>
            <a:r>
              <a:rPr lang="ko-KR" altLang="en-US" b="1" dirty="0"/>
              <a:t>완전한 </a:t>
            </a:r>
            <a:r>
              <a:rPr lang="en-US" altLang="ko-KR" b="1" dirty="0"/>
              <a:t>Yu-Gi-Oh AI Agent</a:t>
            </a:r>
            <a:r>
              <a:rPr lang="ko-KR" altLang="en-US" b="1" dirty="0"/>
              <a:t> 대신</a:t>
            </a:r>
            <a:r>
              <a:rPr lang="en-US" altLang="ko-KR" b="1" dirty="0"/>
              <a:t>, </a:t>
            </a:r>
            <a:r>
              <a:rPr lang="ko-KR" altLang="en-US" b="1" dirty="0"/>
              <a:t>퍼즐 해결에 필요한 최소한의 구조만 구현한 점</a:t>
            </a:r>
            <a:r>
              <a:rPr lang="ko-KR" altLang="en-US" dirty="0"/>
              <a:t>이 특징이다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67DCAEB-7F72-4B10-A71B-B60EC4E49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8534" y="312762"/>
            <a:ext cx="8595015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A2C / DQN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REINFORCE &amp;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log_probs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advantages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F.mse_loss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정책 기반 업데이트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))을 사용해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variance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A2C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actor_loss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π(a|s) * A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(V-target)**2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-entropy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탐험(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안정성 개선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DQN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Value-based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γ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next_state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HuberLoss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current_q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Target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overestimation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Dueling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)/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s,a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</a:t>
            </a:r>
            <a:r>
              <a:rPr lang="ko-KR" altLang="en-US" sz="1900" dirty="0">
                <a:latin typeface="Arial" panose="020B0604020202020204" pitchFamily="34" charset="0"/>
              </a:rPr>
              <a:t>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cap="none" dirty="0"/>
              <a:t>2-3 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>
                <a:latin typeface="Google Sans Flex"/>
              </a:rPr>
              <a:t>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필드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존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발동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10</a:t>
            </a:r>
            <a:r>
              <a:rPr lang="ko-KR" altLang="en-US" dirty="0">
                <a:latin typeface="Google Sans Flex"/>
              </a:rPr>
              <a:t>가지</a:t>
            </a:r>
            <a:endParaRPr lang="en-US" altLang="ko-KR" dirty="0"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latin typeface="Google Sans Flex"/>
              </a:rPr>
              <a:t>소환</a:t>
            </a:r>
            <a:r>
              <a:rPr lang="en-US" altLang="ko-KR" b="1" dirty="0">
                <a:latin typeface="Google Sans Flex"/>
              </a:rPr>
              <a:t>/</a:t>
            </a:r>
            <a:r>
              <a:rPr lang="ko-KR" altLang="en-US" b="1" dirty="0">
                <a:latin typeface="Google Sans Flex"/>
              </a:rPr>
              <a:t>세트 </a:t>
            </a:r>
            <a:r>
              <a:rPr lang="en-US" altLang="ko-KR" b="1" dirty="0">
                <a:latin typeface="Google Sans Flex"/>
              </a:rPr>
              <a:t>(Summon/Set):</a:t>
            </a:r>
            <a:r>
              <a:rPr lang="ko-KR" altLang="en-US" dirty="0">
                <a:latin typeface="Google Sans Flex"/>
              </a:rPr>
              <a:t> 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소환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세트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가지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4387</TotalTime>
  <Words>4817</Words>
  <Application>Microsoft Office PowerPoint</Application>
  <PresentationFormat>와이드스크린</PresentationFormat>
  <Paragraphs>402</Paragraphs>
  <Slides>34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Arial Unicode MS</vt:lpstr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1. 문제제시</vt:lpstr>
      <vt:lpstr>2. Puzzle dule</vt:lpstr>
      <vt:lpstr>2-1 Puzzle dule기반 설계</vt:lpstr>
      <vt:lpstr>2-2 사용  알고리즘</vt:lpstr>
      <vt:lpstr>PowerPoint 프레젠테이션</vt:lpstr>
      <vt:lpstr>2-3 Environment</vt:lpstr>
      <vt:lpstr>PowerPoint 프레젠테이션</vt:lpstr>
      <vt:lpstr>PowerPoint 프레젠테이션</vt:lpstr>
      <vt:lpstr>PowerPoint 프레젠테이션</vt:lpstr>
      <vt:lpstr>2-4 Action Masking</vt:lpstr>
      <vt:lpstr>Action Masking</vt:lpstr>
      <vt:lpstr>마스크 적용 — Agent (Policy / DQN 공통 원리)</vt:lpstr>
      <vt:lpstr>2-5 Reward (보상) 설계</vt:lpstr>
      <vt:lpstr>Reward Shaping</vt:lpstr>
      <vt:lpstr>Reward Shaping (보상 설계) 파트 최종 구조</vt:lpstr>
      <vt:lpstr>공통 Reward Shaping (LP 데미지 기반)</vt:lpstr>
      <vt:lpstr>Oh Jama 퍼즐용 Reward Shaping (순서 + 필드 상태)</vt:lpstr>
      <vt:lpstr>Ancient Kings 퍼즐용 Reward Shaping (5단계 정답 시퀀스)</vt:lpstr>
      <vt:lpstr>3. 아이디어 발전과정</vt:lpstr>
      <vt:lpstr>3-1. 파일구조&amp; 아키텍쳐</vt:lpstr>
      <vt:lpstr>문제 해결의 과정</vt:lpstr>
      <vt:lpstr>5. 학습 환경 과정 &amp; 결과</vt:lpstr>
      <vt:lpstr>5-1. Oh_Jama 퍼즐듀얼 필드(세트카드가 안보여서 2장을 넣었어요)</vt:lpstr>
      <vt:lpstr>퍼즐의 풀이 비교 Oh_Jama</vt:lpstr>
      <vt:lpstr>5-2. Ancient_Kings 퍼즐듀얼 필드</vt:lpstr>
      <vt:lpstr>퍼즐의 풀이비교 Ancient_Kings</vt:lpstr>
      <vt:lpstr>Oh-Jama 퍼즐을 풀 경우 </vt:lpstr>
      <vt:lpstr>Ancient_Kings 퍼즐을 풀 경우 </vt:lpstr>
      <vt:lpstr>6. 개선점 &amp; 차후 계획</vt:lpstr>
      <vt:lpstr>6-1. 3번의 근본적인 문제 및 개선방안</vt:lpstr>
      <vt:lpstr>프로젝트의 제작기간(프로토 타입 포함)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85</cp:revision>
  <cp:lastPrinted>2025-12-07T12:03:44Z</cp:lastPrinted>
  <dcterms:created xsi:type="dcterms:W3CDTF">2025-11-29T12:32:23Z</dcterms:created>
  <dcterms:modified xsi:type="dcterms:W3CDTF">2025-12-07T12:05:06Z</dcterms:modified>
</cp:coreProperties>
</file>